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1" r:id="rId2"/>
    <p:sldId id="304" r:id="rId3"/>
    <p:sldId id="257" r:id="rId4"/>
    <p:sldId id="258" r:id="rId5"/>
    <p:sldId id="295" r:id="rId6"/>
    <p:sldId id="296" r:id="rId7"/>
    <p:sldId id="297" r:id="rId8"/>
    <p:sldId id="259" r:id="rId9"/>
    <p:sldId id="300" r:id="rId10"/>
    <p:sldId id="260" r:id="rId11"/>
    <p:sldId id="272" r:id="rId12"/>
    <p:sldId id="261" r:id="rId13"/>
    <p:sldId id="301" r:id="rId14"/>
    <p:sldId id="262" r:id="rId15"/>
    <p:sldId id="263" r:id="rId16"/>
    <p:sldId id="298" r:id="rId17"/>
    <p:sldId id="264" r:id="rId18"/>
    <p:sldId id="265" r:id="rId19"/>
    <p:sldId id="266" r:id="rId20"/>
    <p:sldId id="267" r:id="rId21"/>
    <p:sldId id="268" r:id="rId22"/>
    <p:sldId id="269" r:id="rId23"/>
    <p:sldId id="286" r:id="rId24"/>
    <p:sldId id="287" r:id="rId25"/>
    <p:sldId id="288" r:id="rId26"/>
    <p:sldId id="270" r:id="rId27"/>
    <p:sldId id="273" r:id="rId28"/>
    <p:sldId id="274" r:id="rId29"/>
    <p:sldId id="289" r:id="rId30"/>
    <p:sldId id="293" r:id="rId31"/>
    <p:sldId id="294" r:id="rId32"/>
    <p:sldId id="290" r:id="rId33"/>
    <p:sldId id="291" r:id="rId34"/>
    <p:sldId id="292" r:id="rId35"/>
    <p:sldId id="322" r:id="rId36"/>
    <p:sldId id="323" r:id="rId37"/>
    <p:sldId id="302" r:id="rId38"/>
    <p:sldId id="303" r:id="rId39"/>
    <p:sldId id="275" r:id="rId40"/>
    <p:sldId id="276" r:id="rId41"/>
    <p:sldId id="277" r:id="rId42"/>
    <p:sldId id="278" r:id="rId43"/>
    <p:sldId id="321" r:id="rId44"/>
    <p:sldId id="308" r:id="rId45"/>
    <p:sldId id="309" r:id="rId46"/>
    <p:sldId id="310" r:id="rId47"/>
    <p:sldId id="312" r:id="rId48"/>
    <p:sldId id="311" r:id="rId49"/>
    <p:sldId id="313" r:id="rId50"/>
    <p:sldId id="314" r:id="rId51"/>
    <p:sldId id="281" r:id="rId52"/>
    <p:sldId id="282" r:id="rId53"/>
    <p:sldId id="284" r:id="rId54"/>
    <p:sldId id="305" r:id="rId55"/>
    <p:sldId id="315" r:id="rId56"/>
    <p:sldId id="317" r:id="rId57"/>
    <p:sldId id="316" r:id="rId58"/>
    <p:sldId id="318" r:id="rId59"/>
    <p:sldId id="319" r:id="rId60"/>
    <p:sldId id="320" r:id="rId6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9" d="100"/>
          <a:sy n="79" d="100"/>
        </p:scale>
        <p:origin x="-1704" y="-2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t>02.03.2022</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02.03.2022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02.03.2022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t>02.03.2022</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t>02.03.2022</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02.03.2022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02.03.2022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t>02.03.2022</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t>02.03.2022</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t>02.03.2022</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t>02.03.2022</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4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7.xml"/><Relationship Id="rId5" Type="http://schemas.openxmlformats.org/officeDocument/2006/relationships/image" Target="../media/image66.jpg"/><Relationship Id="rId4" Type="http://schemas.openxmlformats.org/officeDocument/2006/relationships/image" Target="../media/image65.jpg"/></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4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4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79.jpeg"/></Relationships>
</file>

<file path=ppt/slides/_rels/slide4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g"/><Relationship Id="rId1" Type="http://schemas.openxmlformats.org/officeDocument/2006/relationships/slideLayout" Target="../slideLayouts/slideLayout7.xml"/><Relationship Id="rId5" Type="http://schemas.openxmlformats.org/officeDocument/2006/relationships/image" Target="../media/image87.jpeg"/><Relationship Id="rId4" Type="http://schemas.openxmlformats.org/officeDocument/2006/relationships/image" Target="../media/image86.jpeg"/></Relationships>
</file>

<file path=ppt/slides/_rels/slide5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 Id="rId4" Type="http://schemas.openxmlformats.org/officeDocument/2006/relationships/image" Target="../media/image92.jpeg"/></Relationships>
</file>

<file path=ppt/slides/_rels/slide5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8.jpeg"/><Relationship Id="rId7" Type="http://schemas.openxmlformats.org/officeDocument/2006/relationships/image" Target="../media/image102.jpeg"/><Relationship Id="rId2" Type="http://schemas.openxmlformats.org/officeDocument/2006/relationships/image" Target="../media/image97.jpeg"/><Relationship Id="rId1" Type="http://schemas.openxmlformats.org/officeDocument/2006/relationships/slideLayout" Target="../slideLayouts/slideLayout7.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57.xml.rels><?xml version="1.0" encoding="UTF-8" standalone="yes"?>
<Relationships xmlns="http://schemas.openxmlformats.org/package/2006/relationships"><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image" Target="../media/image103.jpeg"/><Relationship Id="rId1" Type="http://schemas.openxmlformats.org/officeDocument/2006/relationships/slideLayout" Target="../slideLayouts/slideLayout7.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5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59.xml.rels><?xml version="1.0" encoding="UTF-8" standalone="yes"?>
<Relationships xmlns="http://schemas.openxmlformats.org/package/2006/relationships"><Relationship Id="rId8" Type="http://schemas.openxmlformats.org/officeDocument/2006/relationships/image" Target="../media/image120.jpeg"/><Relationship Id="rId3" Type="http://schemas.openxmlformats.org/officeDocument/2006/relationships/image" Target="../media/image115.png"/><Relationship Id="rId7" Type="http://schemas.openxmlformats.org/officeDocument/2006/relationships/image" Target="../media/image119.jpeg"/><Relationship Id="rId2" Type="http://schemas.openxmlformats.org/officeDocument/2006/relationships/image" Target="../media/image114.png"/><Relationship Id="rId1" Type="http://schemas.openxmlformats.org/officeDocument/2006/relationships/slideLayout" Target="../slideLayouts/slideLayout7.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7999"/>
          </a:xfrm>
        </p:spPr>
      </p:pic>
      <p:sp>
        <p:nvSpPr>
          <p:cNvPr id="5" name="Прямоугольник 4"/>
          <p:cNvSpPr/>
          <p:nvPr/>
        </p:nvSpPr>
        <p:spPr>
          <a:xfrm>
            <a:off x="-20859" y="332656"/>
            <a:ext cx="8828058" cy="255454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4000" b="1" dirty="0" smtClean="0">
                <a:ln/>
                <a:solidFill>
                  <a:schemeClr val="accent3"/>
                </a:solidFill>
              </a:rPr>
              <a:t>Физическое развитие </a:t>
            </a:r>
          </a:p>
          <a:p>
            <a:pPr algn="ctr"/>
            <a:r>
              <a:rPr lang="ru-RU" sz="4000" b="1" dirty="0" smtClean="0">
                <a:ln/>
                <a:solidFill>
                  <a:schemeClr val="accent3"/>
                </a:solidFill>
              </a:rPr>
              <a:t>и оздоровление детей </a:t>
            </a:r>
          </a:p>
          <a:p>
            <a:pPr algn="ctr"/>
            <a:r>
              <a:rPr lang="ru-RU" sz="4000" b="1" dirty="0" smtClean="0">
                <a:ln/>
                <a:solidFill>
                  <a:schemeClr val="accent3"/>
                </a:solidFill>
              </a:rPr>
              <a:t>В МАДОУ </a:t>
            </a:r>
          </a:p>
          <a:p>
            <a:pPr algn="ctr"/>
            <a:r>
              <a:rPr lang="ru-RU" sz="4000" b="1" dirty="0" smtClean="0">
                <a:ln/>
                <a:solidFill>
                  <a:schemeClr val="accent3"/>
                </a:solidFill>
              </a:rPr>
              <a:t>детский сад №1 с. Кармаскалы </a:t>
            </a:r>
            <a:endParaRPr lang="ru-RU" sz="4000" b="1" dirty="0">
              <a:ln/>
              <a:solidFill>
                <a:schemeClr val="accent3"/>
              </a:solidFill>
            </a:endParaRPr>
          </a:p>
        </p:txBody>
      </p:sp>
    </p:spTree>
    <p:extLst>
      <p:ext uri="{BB962C8B-B14F-4D97-AF65-F5344CB8AC3E}">
        <p14:creationId xmlns:p14="http://schemas.microsoft.com/office/powerpoint/2010/main" val="591249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60648"/>
            <a:ext cx="7848872" cy="523220"/>
          </a:xfrm>
          <a:prstGeom prst="rect">
            <a:avLst/>
          </a:prstGeom>
          <a:noFill/>
        </p:spPr>
        <p:txBody>
          <a:bodyPr wrap="square" rtlCol="0">
            <a:spAutoFit/>
          </a:bodyPr>
          <a:lstStyle/>
          <a:p>
            <a:pPr algn="ctr"/>
            <a:r>
              <a:rPr lang="ru-RU" sz="2800" b="1" i="1" dirty="0">
                <a:solidFill>
                  <a:schemeClr val="accent2">
                    <a:lumMod val="50000"/>
                  </a:schemeClr>
                </a:solidFill>
                <a:latin typeface="Times New Roman" pitchFamily="18" charset="0"/>
                <a:cs typeface="Times New Roman" pitchFamily="18" charset="0"/>
              </a:rPr>
              <a:t>Утренняя гимнастика</a:t>
            </a:r>
          </a:p>
        </p:txBody>
      </p:sp>
      <p:pic>
        <p:nvPicPr>
          <p:cNvPr id="5122" name="Picture 2" descr="E:\DSCN008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980728"/>
            <a:ext cx="7632848" cy="49685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55576" y="6093296"/>
            <a:ext cx="7632848" cy="400110"/>
          </a:xfrm>
          <a:prstGeom prst="rect">
            <a:avLst/>
          </a:prstGeom>
          <a:noFill/>
        </p:spPr>
        <p:txBody>
          <a:bodyPr wrap="square" rtlCol="0">
            <a:spAutoFit/>
          </a:bodyPr>
          <a:lstStyle/>
          <a:p>
            <a:pPr algn="ctr"/>
            <a:r>
              <a:rPr lang="ru-RU" sz="2000" b="1" i="1" dirty="0" smtClean="0">
                <a:solidFill>
                  <a:srgbClr val="0070C0"/>
                </a:solidFill>
                <a:latin typeface="Times New Roman" pitchFamily="18" charset="0"/>
                <a:cs typeface="Times New Roman" pitchFamily="18" charset="0"/>
              </a:rPr>
              <a:t>Утренняя гимнастика с предметами (снежком)</a:t>
            </a:r>
            <a:endParaRPr lang="ru-RU" sz="2000" b="1" i="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2708053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DSCN13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355266"/>
            <a:ext cx="7560840" cy="56706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27584" y="6025896"/>
            <a:ext cx="7416824" cy="369332"/>
          </a:xfrm>
          <a:prstGeom prst="rect">
            <a:avLst/>
          </a:prstGeom>
          <a:noFill/>
        </p:spPr>
        <p:txBody>
          <a:bodyPr wrap="square" rtlCol="0">
            <a:spAutoFit/>
          </a:bodyPr>
          <a:lstStyle/>
          <a:p>
            <a:pPr algn="ctr"/>
            <a:r>
              <a:rPr lang="ru-RU" b="1" i="1" dirty="0" smtClean="0">
                <a:solidFill>
                  <a:srgbClr val="0070C0"/>
                </a:solidFill>
                <a:latin typeface="Times New Roman" pitchFamily="18" charset="0"/>
                <a:cs typeface="Times New Roman" pitchFamily="18" charset="0"/>
              </a:rPr>
              <a:t>Общеразвивающие упражнения с обручами в старшей группе</a:t>
            </a:r>
            <a:endParaRPr lang="ru-RU" b="1" i="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458430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748" y="214705"/>
            <a:ext cx="8424936" cy="523220"/>
          </a:xfrm>
          <a:prstGeom prst="rect">
            <a:avLst/>
          </a:prstGeom>
          <a:noFill/>
        </p:spPr>
        <p:txBody>
          <a:bodyPr wrap="square" rtlCol="0">
            <a:spAutoFit/>
          </a:bodyPr>
          <a:lstStyle/>
          <a:p>
            <a:pPr algn="ctr"/>
            <a:r>
              <a:rPr lang="ru-RU" sz="2800" i="1" dirty="0">
                <a:solidFill>
                  <a:srgbClr val="0070C0"/>
                </a:solidFill>
              </a:rPr>
              <a:t>Физическая культура</a:t>
            </a:r>
          </a:p>
        </p:txBody>
      </p:sp>
      <p:pic>
        <p:nvPicPr>
          <p:cNvPr id="1026" name="Picture 2" descr="E:\S236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2050" y="836712"/>
            <a:ext cx="8028382" cy="47525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99592" y="5949280"/>
            <a:ext cx="5375831" cy="646331"/>
          </a:xfrm>
          <a:prstGeom prst="rect">
            <a:avLst/>
          </a:prstGeom>
          <a:noFill/>
        </p:spPr>
        <p:txBody>
          <a:bodyPr wrap="none" rtlCol="0">
            <a:spAutoFit/>
          </a:bodyPr>
          <a:lstStyle/>
          <a:p>
            <a:r>
              <a:rPr lang="ru-RU" b="1" i="1" dirty="0" smtClean="0">
                <a:solidFill>
                  <a:srgbClr val="002060"/>
                </a:solidFill>
                <a:latin typeface="Times New Roman" pitchFamily="18" charset="0"/>
                <a:cs typeface="Times New Roman" pitchFamily="18" charset="0"/>
              </a:rPr>
              <a:t>Организованная образовательная деятельность в</a:t>
            </a:r>
          </a:p>
          <a:p>
            <a:r>
              <a:rPr lang="ru-RU" b="1" i="1" dirty="0" smtClean="0">
                <a:solidFill>
                  <a:srgbClr val="002060"/>
                </a:solidFill>
                <a:latin typeface="Times New Roman" pitchFamily="18" charset="0"/>
                <a:cs typeface="Times New Roman" pitchFamily="18" charset="0"/>
              </a:rPr>
              <a:t> подготовительной группе</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7527946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34528"/>
            <a:ext cx="7632848" cy="5724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83568" y="5759164"/>
            <a:ext cx="7632848" cy="707886"/>
          </a:xfrm>
          <a:prstGeom prst="rect">
            <a:avLst/>
          </a:prstGeom>
          <a:noFill/>
        </p:spPr>
        <p:txBody>
          <a:bodyPr wrap="square" rtlCol="0">
            <a:spAutoFit/>
          </a:bodyPr>
          <a:lstStyle/>
          <a:p>
            <a:pPr algn="ctr"/>
            <a:r>
              <a:rPr lang="ru-RU" sz="2000" b="1" i="1" dirty="0" smtClean="0">
                <a:solidFill>
                  <a:srgbClr val="002060"/>
                </a:solidFill>
                <a:latin typeface="Times New Roman" pitchFamily="18" charset="0"/>
                <a:cs typeface="Times New Roman" pitchFamily="18" charset="0"/>
              </a:rPr>
              <a:t>Обучение метанию мяча 2мя руками сверху и ловля его после отскока от пола.</a:t>
            </a:r>
            <a:endParaRPr lang="ru-RU" sz="20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06207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S23600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76672"/>
            <a:ext cx="8284412" cy="52565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5536" y="5733256"/>
            <a:ext cx="8284412" cy="400110"/>
          </a:xfrm>
          <a:prstGeom prst="rect">
            <a:avLst/>
          </a:prstGeom>
          <a:noFill/>
        </p:spPr>
        <p:txBody>
          <a:bodyPr wrap="square" rtlCol="0">
            <a:spAutoFit/>
          </a:bodyPr>
          <a:lstStyle/>
          <a:p>
            <a:pPr algn="ctr"/>
            <a:r>
              <a:rPr lang="ru-RU" sz="2000" b="1" i="1" dirty="0" smtClean="0">
                <a:solidFill>
                  <a:srgbClr val="002060"/>
                </a:solidFill>
                <a:latin typeface="Times New Roman" pitchFamily="18" charset="0"/>
                <a:cs typeface="Times New Roman" pitchFamily="18" charset="0"/>
              </a:rPr>
              <a:t>Ходьба на носках руки на поясе</a:t>
            </a:r>
            <a:endParaRPr lang="ru-RU" sz="20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6112516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60648"/>
            <a:ext cx="8136904" cy="461665"/>
          </a:xfrm>
          <a:prstGeom prst="rect">
            <a:avLst/>
          </a:prstGeom>
          <a:noFill/>
        </p:spPr>
        <p:txBody>
          <a:bodyPr wrap="square" rtlCol="0">
            <a:spAutoFit/>
          </a:bodyPr>
          <a:lstStyle/>
          <a:p>
            <a:pPr algn="ctr"/>
            <a:r>
              <a:rPr lang="ru-RU" sz="2400" b="1" i="1" dirty="0">
                <a:solidFill>
                  <a:srgbClr val="0070C0"/>
                </a:solidFill>
                <a:latin typeface="Times New Roman" pitchFamily="18" charset="0"/>
                <a:cs typeface="Times New Roman" pitchFamily="18" charset="0"/>
              </a:rPr>
              <a:t>Подвижные игры</a:t>
            </a:r>
          </a:p>
        </p:txBody>
      </p:sp>
      <p:pic>
        <p:nvPicPr>
          <p:cNvPr id="3074" name="Picture 2" descr="C:\Users\User\Desktop\lYcdavqimL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303" y="841049"/>
            <a:ext cx="7560840" cy="51125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03303" y="5953617"/>
            <a:ext cx="7560839" cy="369332"/>
          </a:xfrm>
          <a:prstGeom prst="rect">
            <a:avLst/>
          </a:prstGeom>
          <a:noFill/>
        </p:spPr>
        <p:txBody>
          <a:bodyPr wrap="square" rtlCol="0">
            <a:spAutoFit/>
          </a:bodyPr>
          <a:lstStyle/>
          <a:p>
            <a:pPr algn="ctr"/>
            <a:r>
              <a:rPr lang="ru-RU" b="1" i="1" dirty="0" smtClean="0">
                <a:solidFill>
                  <a:srgbClr val="0070C0"/>
                </a:solidFill>
                <a:latin typeface="Times New Roman" pitchFamily="18" charset="0"/>
                <a:cs typeface="Times New Roman" pitchFamily="18" charset="0"/>
              </a:rPr>
              <a:t>Башкирская народная игра «Айыу-буре юк икан» в младшей группе</a:t>
            </a:r>
            <a:endParaRPr lang="ru-RU" b="1" i="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673224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ользователь\Desktop\2 презинтация\DSCN139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332656"/>
            <a:ext cx="7776863" cy="56166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339752" y="5949280"/>
            <a:ext cx="4313745" cy="369332"/>
          </a:xfrm>
          <a:prstGeom prst="rect">
            <a:avLst/>
          </a:prstGeom>
          <a:noFill/>
        </p:spPr>
        <p:txBody>
          <a:bodyPr wrap="none" rtlCol="0">
            <a:spAutoFit/>
          </a:bodyPr>
          <a:lstStyle/>
          <a:p>
            <a:r>
              <a:rPr lang="ru-RU" b="1" i="1" dirty="0" smtClean="0">
                <a:solidFill>
                  <a:srgbClr val="002060"/>
                </a:solidFill>
                <a:latin typeface="Times New Roman" pitchFamily="18" charset="0"/>
                <a:cs typeface="Times New Roman" pitchFamily="18" charset="0"/>
              </a:rPr>
              <a:t>Русская народная сказка «Зайцы и волк»</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839580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пддддд\DSCN007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763" y="260648"/>
            <a:ext cx="7932373" cy="594928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34764" y="6309320"/>
            <a:ext cx="7932372" cy="369332"/>
          </a:xfrm>
          <a:prstGeom prst="rect">
            <a:avLst/>
          </a:prstGeom>
          <a:noFill/>
        </p:spPr>
        <p:txBody>
          <a:bodyPr wrap="square" rtlCol="0">
            <a:spAutoFit/>
          </a:bodyPr>
          <a:lstStyle/>
          <a:p>
            <a:pPr algn="ctr"/>
            <a:r>
              <a:rPr lang="ru-RU" b="1" i="1" dirty="0" smtClean="0">
                <a:solidFill>
                  <a:srgbClr val="0070C0"/>
                </a:solidFill>
                <a:latin typeface="Times New Roman" pitchFamily="18" charset="0"/>
                <a:cs typeface="Times New Roman" pitchFamily="18" charset="0"/>
              </a:rPr>
              <a:t>Игра эстафета на самокатах в подготовительной группе</a:t>
            </a:r>
            <a:endParaRPr lang="ru-RU" b="1" i="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9430733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88640"/>
            <a:ext cx="8064896" cy="461665"/>
          </a:xfrm>
          <a:prstGeom prst="rect">
            <a:avLst/>
          </a:prstGeom>
          <a:noFill/>
        </p:spPr>
        <p:txBody>
          <a:bodyPr wrap="square" rtlCol="0">
            <a:spAutoFit/>
          </a:bodyPr>
          <a:lstStyle/>
          <a:p>
            <a:pPr algn="ctr"/>
            <a:r>
              <a:rPr lang="ru-RU" sz="2400" b="1" i="1" dirty="0">
                <a:solidFill>
                  <a:srgbClr val="0070C0"/>
                </a:solidFill>
                <a:latin typeface="Times New Roman" pitchFamily="18" charset="0"/>
                <a:cs typeface="Times New Roman" pitchFamily="18" charset="0"/>
              </a:rPr>
              <a:t>Гимнастика после дневного сна</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754" y="764704"/>
            <a:ext cx="7958476" cy="4994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84975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188640"/>
            <a:ext cx="7848872" cy="461665"/>
          </a:xfrm>
          <a:prstGeom prst="rect">
            <a:avLst/>
          </a:prstGeom>
          <a:noFill/>
        </p:spPr>
        <p:txBody>
          <a:bodyPr wrap="square" rtlCol="0">
            <a:spAutoFit/>
          </a:bodyPr>
          <a:lstStyle/>
          <a:p>
            <a:pPr algn="ctr"/>
            <a:r>
              <a:rPr lang="ru-RU" sz="2400" b="1" i="1" dirty="0">
                <a:solidFill>
                  <a:srgbClr val="0070C0"/>
                </a:solidFill>
                <a:latin typeface="Times New Roman" pitchFamily="18" charset="0"/>
                <a:cs typeface="Times New Roman" pitchFamily="18" charset="0"/>
              </a:rPr>
              <a:t>Спортивные игры и упражнения</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50305"/>
            <a:ext cx="7848872" cy="543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4904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23528" y="404664"/>
            <a:ext cx="7601272" cy="6069288"/>
          </a:xfrm>
        </p:spPr>
        <p:txBody>
          <a:bodyPr>
            <a:normAutofit/>
          </a:bodyPr>
          <a:lstStyle/>
          <a:p>
            <a:pPr marL="0" indent="0">
              <a:buNone/>
            </a:pPr>
            <a:r>
              <a:rPr lang="ru-RU" sz="1600" b="1" i="1" dirty="0">
                <a:solidFill>
                  <a:srgbClr val="002060"/>
                </a:solidFill>
                <a:latin typeface="Arial Black" pitchFamily="34" charset="0"/>
                <a:cs typeface="Times New Roman" pitchFamily="18" charset="0"/>
              </a:rPr>
              <a:t>Физкультурно-оздоровительная работа в ДОУ</a:t>
            </a:r>
            <a:r>
              <a:rPr lang="ru-RU" sz="1600" i="1" dirty="0">
                <a:solidFill>
                  <a:srgbClr val="002060"/>
                </a:solidFill>
                <a:latin typeface="Arial Black" pitchFamily="34" charset="0"/>
                <a:cs typeface="Times New Roman" pitchFamily="18" charset="0"/>
              </a:rPr>
              <a:t> </a:t>
            </a:r>
            <a:r>
              <a:rPr lang="ru-RU" sz="1600" dirty="0">
                <a:solidFill>
                  <a:srgbClr val="002060"/>
                </a:solidFill>
                <a:latin typeface="Arial Black" pitchFamily="34" charset="0"/>
                <a:cs typeface="Times New Roman" pitchFamily="18" charset="0"/>
              </a:rPr>
              <a:t>- это целенаправленная и систематически спланированная работа всего коллектива образовательного учреждения, рассчитанная на длительный срок. Она строится на разделе образовательной области «Физическое развитие», примерной общеобразовательной программы дошкольного образования "От рождения до школы" под ред. Н. Е. Вераксы, Т. С. Комаровой, М. А. Васильевой</a:t>
            </a:r>
            <a:r>
              <a:rPr lang="ru-RU" sz="1600" dirty="0" smtClean="0">
                <a:solidFill>
                  <a:srgbClr val="002060"/>
                </a:solidFill>
                <a:latin typeface="Arial Black" pitchFamily="34" charset="0"/>
                <a:cs typeface="Times New Roman" pitchFamily="18" charset="0"/>
              </a:rPr>
              <a:t>.</a:t>
            </a:r>
          </a:p>
          <a:p>
            <a:pPr marL="0" indent="0">
              <a:buNone/>
            </a:pPr>
            <a:r>
              <a:rPr lang="ru-RU" sz="1600" dirty="0" smtClean="0">
                <a:solidFill>
                  <a:srgbClr val="002060"/>
                </a:solidFill>
                <a:latin typeface="Arial Black" pitchFamily="34" charset="0"/>
                <a:cs typeface="Times New Roman" pitchFamily="18" charset="0"/>
              </a:rPr>
              <a:t>Инструктор </a:t>
            </a:r>
          </a:p>
          <a:p>
            <a:pPr marL="0" indent="0">
              <a:buNone/>
            </a:pPr>
            <a:r>
              <a:rPr lang="ru-RU" sz="1600" dirty="0" smtClean="0">
                <a:solidFill>
                  <a:srgbClr val="002060"/>
                </a:solidFill>
                <a:latin typeface="Arial Black" pitchFamily="34" charset="0"/>
                <a:cs typeface="Times New Roman" pitchFamily="18" charset="0"/>
              </a:rPr>
              <a:t>по физической культуре</a:t>
            </a:r>
          </a:p>
          <a:p>
            <a:pPr marL="0" indent="0">
              <a:buNone/>
            </a:pPr>
            <a:r>
              <a:rPr lang="ru-RU" sz="1600" dirty="0" smtClean="0">
                <a:solidFill>
                  <a:srgbClr val="002060"/>
                </a:solidFill>
                <a:latin typeface="Arial Black" pitchFamily="34" charset="0"/>
                <a:cs typeface="Times New Roman" pitchFamily="18" charset="0"/>
              </a:rPr>
              <a:t>Высшей категории </a:t>
            </a:r>
          </a:p>
          <a:p>
            <a:pPr marL="0" indent="0">
              <a:buNone/>
            </a:pPr>
            <a:r>
              <a:rPr lang="ru-RU" sz="1600" dirty="0" err="1" smtClean="0">
                <a:solidFill>
                  <a:srgbClr val="002060"/>
                </a:solidFill>
                <a:latin typeface="Arial Black" pitchFamily="34" charset="0"/>
                <a:cs typeface="Times New Roman" pitchFamily="18" charset="0"/>
              </a:rPr>
              <a:t>Кутлугильдина</a:t>
            </a:r>
            <a:r>
              <a:rPr lang="ru-RU" sz="1600" dirty="0" smtClean="0">
                <a:solidFill>
                  <a:srgbClr val="002060"/>
                </a:solidFill>
                <a:latin typeface="Arial Black" pitchFamily="34" charset="0"/>
                <a:cs typeface="Times New Roman" pitchFamily="18" charset="0"/>
              </a:rPr>
              <a:t> Д.Ш.</a:t>
            </a:r>
            <a:r>
              <a:rPr lang="ru-RU" sz="1600" dirty="0">
                <a:solidFill>
                  <a:srgbClr val="002060"/>
                </a:solidFill>
                <a:latin typeface="Arial Black" pitchFamily="34" charset="0"/>
                <a:cs typeface="Times New Roman" pitchFamily="18" charset="0"/>
              </a:rPr>
              <a:t/>
            </a:r>
            <a:br>
              <a:rPr lang="ru-RU" sz="1600" dirty="0">
                <a:solidFill>
                  <a:srgbClr val="002060"/>
                </a:solidFill>
                <a:latin typeface="Arial Black" pitchFamily="34" charset="0"/>
                <a:cs typeface="Times New Roman" pitchFamily="18" charset="0"/>
              </a:rPr>
            </a:br>
            <a:endParaRPr lang="ru-RU" sz="1600" dirty="0">
              <a:solidFill>
                <a:srgbClr val="002060"/>
              </a:solidFill>
              <a:latin typeface="Arial Black" pitchFamily="34" charset="0"/>
            </a:endParaRPr>
          </a:p>
        </p:txBody>
      </p:sp>
      <p:pic>
        <p:nvPicPr>
          <p:cNvPr id="1026" name="Picture 2" descr="C:\Users\Пользователь\Desktop\фото\DSCN00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2171128"/>
            <a:ext cx="4392488" cy="4410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1643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88640"/>
            <a:ext cx="7920880" cy="461665"/>
          </a:xfrm>
          <a:prstGeom prst="rect">
            <a:avLst/>
          </a:prstGeom>
          <a:noFill/>
        </p:spPr>
        <p:txBody>
          <a:bodyPr wrap="square" rtlCol="0">
            <a:spAutoFit/>
          </a:bodyPr>
          <a:lstStyle/>
          <a:p>
            <a:pPr algn="ctr"/>
            <a:r>
              <a:rPr lang="ru-RU" sz="2400" b="1" i="1" dirty="0">
                <a:solidFill>
                  <a:srgbClr val="0070C0"/>
                </a:solidFill>
                <a:latin typeface="Times New Roman" pitchFamily="18" charset="0"/>
                <a:cs typeface="Times New Roman" pitchFamily="18" charset="0"/>
              </a:rPr>
              <a:t>День здоровья</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979" y="650304"/>
            <a:ext cx="3542183" cy="4722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C:\Users\Пользователь\Desktop\фото\IMG_20200911_09451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4392" y="678183"/>
            <a:ext cx="4718062" cy="469503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75980" y="5517232"/>
            <a:ext cx="8156460" cy="338554"/>
          </a:xfrm>
          <a:prstGeom prst="rect">
            <a:avLst/>
          </a:prstGeom>
          <a:noFill/>
        </p:spPr>
        <p:txBody>
          <a:bodyPr wrap="square" rtlCol="0">
            <a:spAutoFit/>
          </a:bodyPr>
          <a:lstStyle/>
          <a:p>
            <a:r>
              <a:rPr lang="ru-RU" sz="1600" b="1" i="1" dirty="0" smtClean="0">
                <a:solidFill>
                  <a:srgbClr val="002060"/>
                </a:solidFill>
                <a:latin typeface="Times New Roman" pitchFamily="18" charset="0"/>
                <a:cs typeface="Times New Roman" pitchFamily="18" charset="0"/>
              </a:rPr>
              <a:t>Игра «Передай мяч»                                                        </a:t>
            </a:r>
            <a:r>
              <a:rPr lang="ru-RU" sz="1600" b="1" dirty="0" smtClean="0">
                <a:solidFill>
                  <a:srgbClr val="002060"/>
                </a:solidFill>
                <a:latin typeface="Times New Roman" pitchFamily="18" charset="0"/>
                <a:cs typeface="Times New Roman" pitchFamily="18" charset="0"/>
              </a:rPr>
              <a:t>Игра – эстафета «Собери кубик</a:t>
            </a:r>
            <a:r>
              <a:rPr lang="ru-RU" sz="1400" dirty="0" smtClean="0">
                <a:solidFill>
                  <a:srgbClr val="0070C0"/>
                </a:solidFill>
                <a:latin typeface="Times New Roman" pitchFamily="18" charset="0"/>
                <a:cs typeface="Times New Roman" pitchFamily="18" charset="0"/>
              </a:rPr>
              <a:t>»</a:t>
            </a:r>
            <a:endParaRPr lang="ru-RU" sz="14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708410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60648"/>
            <a:ext cx="4214174" cy="5378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60648"/>
            <a:ext cx="4082200" cy="5378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1520" y="5805264"/>
            <a:ext cx="8474688" cy="923330"/>
          </a:xfrm>
          <a:prstGeom prst="rect">
            <a:avLst/>
          </a:prstGeom>
          <a:noFill/>
        </p:spPr>
        <p:txBody>
          <a:bodyPr wrap="square" rtlCol="0">
            <a:spAutoFit/>
          </a:bodyPr>
          <a:lstStyle/>
          <a:p>
            <a:pPr algn="ctr"/>
            <a:r>
              <a:rPr lang="ru-RU" b="1" dirty="0" smtClean="0">
                <a:solidFill>
                  <a:srgbClr val="002060"/>
                </a:solidFill>
              </a:rPr>
              <a:t>«День Здоровья» в детском саду.</a:t>
            </a:r>
          </a:p>
          <a:p>
            <a:r>
              <a:rPr lang="ru-RU" b="1" dirty="0" smtClean="0">
                <a:solidFill>
                  <a:srgbClr val="002060"/>
                </a:solidFill>
              </a:rPr>
              <a:t>Башкирская народная игра «</a:t>
            </a:r>
            <a:r>
              <a:rPr lang="ru-RU" b="1" dirty="0" err="1" smtClean="0">
                <a:solidFill>
                  <a:srgbClr val="002060"/>
                </a:solidFill>
              </a:rPr>
              <a:t>Исемен</a:t>
            </a:r>
            <a:r>
              <a:rPr lang="ru-RU" b="1" dirty="0" smtClean="0">
                <a:solidFill>
                  <a:srgbClr val="002060"/>
                </a:solidFill>
              </a:rPr>
              <a:t> </a:t>
            </a:r>
            <a:r>
              <a:rPr lang="ru-RU" b="1" dirty="0" err="1" smtClean="0">
                <a:solidFill>
                  <a:srgbClr val="002060"/>
                </a:solidFill>
              </a:rPr>
              <a:t>айт</a:t>
            </a:r>
            <a:r>
              <a:rPr lang="ru-RU" b="1" dirty="0" smtClean="0">
                <a:solidFill>
                  <a:srgbClr val="002060"/>
                </a:solidFill>
              </a:rPr>
              <a:t>» и игра – эстафета «Через тоннель». </a:t>
            </a:r>
            <a:endParaRPr lang="ru-RU" b="1" dirty="0">
              <a:solidFill>
                <a:srgbClr val="002060"/>
              </a:solidFill>
            </a:endParaRPr>
          </a:p>
        </p:txBody>
      </p:sp>
    </p:spTree>
    <p:extLst>
      <p:ext uri="{BB962C8B-B14F-4D97-AF65-F5344CB8AC3E}">
        <p14:creationId xmlns:p14="http://schemas.microsoft.com/office/powerpoint/2010/main" val="27624861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116632"/>
            <a:ext cx="8064896" cy="461665"/>
          </a:xfrm>
          <a:prstGeom prst="rect">
            <a:avLst/>
          </a:prstGeom>
          <a:noFill/>
        </p:spPr>
        <p:txBody>
          <a:bodyPr wrap="square" rtlCol="0">
            <a:spAutoFit/>
          </a:bodyPr>
          <a:lstStyle/>
          <a:p>
            <a:pPr algn="ctr"/>
            <a:r>
              <a:rPr lang="ru-RU" sz="2400" b="1" i="1" smtClean="0">
                <a:solidFill>
                  <a:srgbClr val="0070C0"/>
                </a:solidFill>
                <a:latin typeface="Times New Roman" pitchFamily="18" charset="0"/>
                <a:cs typeface="Times New Roman" pitchFamily="18" charset="0"/>
              </a:rPr>
              <a:t>Спортивные праздники</a:t>
            </a:r>
            <a:endParaRPr lang="ru-RU" sz="2400" b="1" i="1" dirty="0">
              <a:solidFill>
                <a:srgbClr val="0070C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764704"/>
            <a:ext cx="7848872" cy="487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9552" y="5805264"/>
            <a:ext cx="7848872" cy="923330"/>
          </a:xfrm>
          <a:prstGeom prst="rect">
            <a:avLst/>
          </a:prstGeom>
          <a:noFill/>
        </p:spPr>
        <p:txBody>
          <a:bodyPr wrap="square" rtlCol="0">
            <a:spAutoFit/>
          </a:bodyPr>
          <a:lstStyle/>
          <a:p>
            <a:r>
              <a:rPr lang="ru-RU" b="1" i="1" dirty="0" smtClean="0">
                <a:solidFill>
                  <a:srgbClr val="002060"/>
                </a:solidFill>
                <a:latin typeface="Times New Roman" pitchFamily="18" charset="0"/>
                <a:cs typeface="Times New Roman" pitchFamily="18" charset="0"/>
              </a:rPr>
              <a:t>Спортивный праздник с родителями, инспектором </a:t>
            </a:r>
            <a:r>
              <a:rPr lang="ru-RU" b="1" i="1" dirty="0">
                <a:solidFill>
                  <a:srgbClr val="002060"/>
                </a:solidFill>
                <a:latin typeface="Times New Roman" pitchFamily="18" charset="0"/>
                <a:cs typeface="Times New Roman" pitchFamily="18" charset="0"/>
              </a:rPr>
              <a:t>пропаганды </a:t>
            </a:r>
            <a:r>
              <a:rPr lang="ru-RU" b="1" i="1" dirty="0" smtClean="0">
                <a:solidFill>
                  <a:srgbClr val="002060"/>
                </a:solidFill>
                <a:latin typeface="Times New Roman" pitchFamily="18" charset="0"/>
                <a:cs typeface="Times New Roman" pitchFamily="18" charset="0"/>
              </a:rPr>
              <a:t>капитаном </a:t>
            </a:r>
            <a:r>
              <a:rPr lang="ru-RU" b="1" i="1" dirty="0">
                <a:solidFill>
                  <a:srgbClr val="002060"/>
                </a:solidFill>
                <a:latin typeface="Times New Roman" pitchFamily="18" charset="0"/>
                <a:cs typeface="Times New Roman" pitchFamily="18" charset="0"/>
              </a:rPr>
              <a:t>полиции </a:t>
            </a:r>
            <a:r>
              <a:rPr lang="ru-RU" b="1" i="1" dirty="0" err="1" smtClean="0">
                <a:solidFill>
                  <a:srgbClr val="002060"/>
                </a:solidFill>
                <a:latin typeface="Times New Roman" pitchFamily="18" charset="0"/>
                <a:cs typeface="Times New Roman" pitchFamily="18" charset="0"/>
              </a:rPr>
              <a:t>Фатыховой</a:t>
            </a:r>
            <a:r>
              <a:rPr lang="ru-RU" b="1" i="1" dirty="0" smtClean="0">
                <a:solidFill>
                  <a:srgbClr val="002060"/>
                </a:solidFill>
                <a:latin typeface="Times New Roman" pitchFamily="18" charset="0"/>
                <a:cs typeface="Times New Roman" pitchFamily="18" charset="0"/>
              </a:rPr>
              <a:t>  Г. И. </a:t>
            </a:r>
            <a:r>
              <a:rPr lang="ru-RU" b="1" i="1" dirty="0">
                <a:solidFill>
                  <a:srgbClr val="002060"/>
                </a:solidFill>
                <a:latin typeface="Times New Roman" pitchFamily="18" charset="0"/>
                <a:cs typeface="Times New Roman" pitchFamily="18" charset="0"/>
              </a:rPr>
              <a:t>в </a:t>
            </a:r>
            <a:r>
              <a:rPr lang="ru-RU" b="1" i="1" dirty="0" smtClean="0">
                <a:solidFill>
                  <a:srgbClr val="002060"/>
                </a:solidFill>
                <a:latin typeface="Times New Roman" pitchFamily="18" charset="0"/>
                <a:cs typeface="Times New Roman" pitchFamily="18" charset="0"/>
              </a:rPr>
              <a:t>подготовительной группе №1, 2 «Внимательный пешеход»</a:t>
            </a:r>
            <a:endParaRPr lang="ru-RU" dirty="0">
              <a:solidFill>
                <a:srgbClr val="002060"/>
              </a:solidFill>
            </a:endParaRPr>
          </a:p>
        </p:txBody>
      </p:sp>
    </p:spTree>
    <p:extLst>
      <p:ext uri="{BB962C8B-B14F-4D97-AF65-F5344CB8AC3E}">
        <p14:creationId xmlns:p14="http://schemas.microsoft.com/office/powerpoint/2010/main" val="39847246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6016" y="332656"/>
            <a:ext cx="7992888" cy="511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1560" y="5517232"/>
            <a:ext cx="7887344" cy="646331"/>
          </a:xfrm>
          <a:prstGeom prst="rect">
            <a:avLst/>
          </a:prstGeom>
          <a:noFill/>
        </p:spPr>
        <p:txBody>
          <a:bodyPr wrap="square" rtlCol="0">
            <a:spAutoFit/>
          </a:bodyPr>
          <a:lstStyle/>
          <a:p>
            <a:r>
              <a:rPr lang="ru-RU" b="1" i="1" dirty="0" smtClean="0">
                <a:solidFill>
                  <a:srgbClr val="002060"/>
                </a:solidFill>
                <a:latin typeface="Times New Roman" pitchFamily="18" charset="0"/>
                <a:cs typeface="Times New Roman" pitchFamily="18" charset="0"/>
              </a:rPr>
              <a:t>Развлечение «Красный, желтый, зеленый».      Игра «Построй светофор из шаров»</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6315622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7920880" cy="594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67544" y="6203269"/>
            <a:ext cx="7992888" cy="369332"/>
          </a:xfrm>
          <a:prstGeom prst="rect">
            <a:avLst/>
          </a:prstGeom>
          <a:noFill/>
        </p:spPr>
        <p:txBody>
          <a:bodyPr wrap="square" rtlCol="0">
            <a:spAutoFit/>
          </a:bodyPr>
          <a:lstStyle/>
          <a:p>
            <a:pPr algn="ctr"/>
            <a:r>
              <a:rPr lang="ru-RU" b="1" i="1" dirty="0" smtClean="0">
                <a:solidFill>
                  <a:srgbClr val="002060"/>
                </a:solidFill>
                <a:latin typeface="Times New Roman" pitchFamily="18" charset="0"/>
                <a:cs typeface="Times New Roman" pitchFamily="18" charset="0"/>
              </a:rPr>
              <a:t>Осеннее развлечение «Зарница»</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7329001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640" y="188640"/>
            <a:ext cx="7276751" cy="5785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23640" y="6093296"/>
            <a:ext cx="7276751" cy="369332"/>
          </a:xfrm>
          <a:prstGeom prst="rect">
            <a:avLst/>
          </a:prstGeom>
          <a:noFill/>
        </p:spPr>
        <p:txBody>
          <a:bodyPr wrap="square" rtlCol="0">
            <a:spAutoFit/>
          </a:bodyPr>
          <a:lstStyle/>
          <a:p>
            <a:pPr algn="ctr"/>
            <a:r>
              <a:rPr lang="ru-RU" b="1" i="1" dirty="0" smtClean="0">
                <a:solidFill>
                  <a:srgbClr val="002060"/>
                </a:solidFill>
                <a:latin typeface="Times New Roman" pitchFamily="18" charset="0"/>
                <a:cs typeface="Times New Roman" pitchFamily="18" charset="0"/>
              </a:rPr>
              <a:t>Зимний праздник «Мы мороза не боимся»</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0214098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280" y="260648"/>
            <a:ext cx="8352928" cy="461665"/>
          </a:xfrm>
          <a:prstGeom prst="rect">
            <a:avLst/>
          </a:prstGeom>
          <a:noFill/>
        </p:spPr>
        <p:txBody>
          <a:bodyPr wrap="square" rtlCol="0">
            <a:spAutoFit/>
          </a:bodyPr>
          <a:lstStyle/>
          <a:p>
            <a:pPr algn="ctr"/>
            <a:r>
              <a:rPr lang="ru-RU" sz="2400" b="1" i="1" dirty="0" smtClean="0">
                <a:solidFill>
                  <a:srgbClr val="002060"/>
                </a:solidFill>
                <a:latin typeface="Times New Roman" pitchFamily="18" charset="0"/>
                <a:cs typeface="Times New Roman" pitchFamily="18" charset="0"/>
              </a:rPr>
              <a:t>Зимние развлечения                Спортивные </a:t>
            </a:r>
            <a:r>
              <a:rPr lang="ru-RU" sz="2400" b="1" i="1" dirty="0">
                <a:solidFill>
                  <a:srgbClr val="002060"/>
                </a:solidFill>
                <a:latin typeface="Times New Roman" pitchFamily="18" charset="0"/>
                <a:cs typeface="Times New Roman" pitchFamily="18" charset="0"/>
              </a:rPr>
              <a:t>досуги</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26530"/>
            <a:ext cx="4206394"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9" y="1196752"/>
            <a:ext cx="4061610"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66005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1705" y="332656"/>
            <a:ext cx="4176464"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332656"/>
            <a:ext cx="3399593" cy="5131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3527" y="5733256"/>
            <a:ext cx="8080113" cy="400110"/>
          </a:xfrm>
          <a:prstGeom prst="rect">
            <a:avLst/>
          </a:prstGeom>
          <a:noFill/>
        </p:spPr>
        <p:txBody>
          <a:bodyPr wrap="square" rtlCol="0">
            <a:spAutoFit/>
          </a:bodyPr>
          <a:lstStyle/>
          <a:p>
            <a:pPr algn="ctr"/>
            <a:r>
              <a:rPr lang="ru-RU" sz="2000" b="1" i="1" dirty="0" smtClean="0">
                <a:solidFill>
                  <a:srgbClr val="002060"/>
                </a:solidFill>
                <a:latin typeface="Times New Roman" pitchFamily="18" charset="0"/>
                <a:cs typeface="Times New Roman" pitchFamily="18" charset="0"/>
              </a:rPr>
              <a:t>Праздник «Масленица»</a:t>
            </a:r>
            <a:endParaRPr lang="ru-RU" sz="20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290810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0649"/>
            <a:ext cx="720080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30784" y="5733256"/>
            <a:ext cx="7200800" cy="646331"/>
          </a:xfrm>
          <a:prstGeom prst="rect">
            <a:avLst/>
          </a:prstGeom>
          <a:noFill/>
        </p:spPr>
        <p:txBody>
          <a:bodyPr wrap="square" rtlCol="0">
            <a:spAutoFit/>
          </a:bodyPr>
          <a:lstStyle/>
          <a:p>
            <a:r>
              <a:rPr lang="ru-RU" b="1" i="1" dirty="0" smtClean="0">
                <a:solidFill>
                  <a:srgbClr val="002060"/>
                </a:solidFill>
                <a:latin typeface="Times New Roman" pitchFamily="18" charset="0"/>
                <a:cs typeface="Times New Roman" pitchFamily="18" charset="0"/>
              </a:rPr>
              <a:t>Летний спортивный праздник «Сабантуй» Встречает детей Водяной и предлагает игру «Рыбалка»</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9431741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1400"/>
            <a:ext cx="8114713" cy="606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3528" y="5949280"/>
            <a:ext cx="8114713" cy="646331"/>
          </a:xfrm>
          <a:prstGeom prst="rect">
            <a:avLst/>
          </a:prstGeom>
          <a:noFill/>
        </p:spPr>
        <p:txBody>
          <a:bodyPr wrap="square" rtlCol="0">
            <a:spAutoFit/>
          </a:bodyPr>
          <a:lstStyle/>
          <a:p>
            <a:pPr algn="ctr"/>
            <a:r>
              <a:rPr lang="ru-RU" b="1" i="1" dirty="0" smtClean="0">
                <a:solidFill>
                  <a:srgbClr val="002060"/>
                </a:solidFill>
                <a:latin typeface="Times New Roman" pitchFamily="18" charset="0"/>
                <a:cs typeface="Times New Roman" pitchFamily="18" charset="0"/>
              </a:rPr>
              <a:t>Станция «Летнее кафе»        Группы приготовили башкирские народные блюда</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135077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332656"/>
            <a:ext cx="8784976" cy="5724644"/>
          </a:xfrm>
          <a:prstGeom prst="rect">
            <a:avLst/>
          </a:prstGeom>
          <a:noFill/>
        </p:spPr>
        <p:txBody>
          <a:bodyPr wrap="square" rtlCol="0">
            <a:spAutoFit/>
          </a:bodyPr>
          <a:lstStyle/>
          <a:p>
            <a:r>
              <a:rPr lang="ru-RU" sz="1600" b="1" i="1" dirty="0">
                <a:solidFill>
                  <a:srgbClr val="002060"/>
                </a:solidFill>
                <a:latin typeface="Arial Black" pitchFamily="34" charset="0"/>
                <a:cs typeface="Times New Roman" pitchFamily="18" charset="0"/>
              </a:rPr>
              <a:t>Цель</a:t>
            </a:r>
            <a:r>
              <a:rPr lang="ru-RU" sz="1600" dirty="0">
                <a:solidFill>
                  <a:srgbClr val="002060"/>
                </a:solidFill>
                <a:latin typeface="Arial Black" pitchFamily="34" charset="0"/>
              </a:rPr>
              <a:t> физкультурно-оздоровительной работы в ДОУ – </a:t>
            </a:r>
            <a:r>
              <a:rPr lang="ru-RU" sz="1600" dirty="0">
                <a:solidFill>
                  <a:srgbClr val="002060"/>
                </a:solidFill>
                <a:latin typeface="Arial" pitchFamily="34" charset="0"/>
                <a:cs typeface="Arial" pitchFamily="34" charset="0"/>
              </a:rPr>
              <a:t>сохранение и укрепление физического и психического здоровья детей, совершенствование их физического развития, приобщение к здоровому образу жизни</a:t>
            </a:r>
            <a:r>
              <a:rPr lang="ru-RU" sz="1600" dirty="0" smtClean="0">
                <a:solidFill>
                  <a:srgbClr val="002060"/>
                </a:solidFill>
                <a:latin typeface="Arial" pitchFamily="34" charset="0"/>
                <a:cs typeface="Arial" pitchFamily="34" charset="0"/>
              </a:rPr>
              <a:t>.</a:t>
            </a:r>
          </a:p>
          <a:p>
            <a:endParaRPr lang="ru-RU" sz="1600" dirty="0">
              <a:solidFill>
                <a:srgbClr val="002060"/>
              </a:solidFill>
              <a:latin typeface="Arial Black" pitchFamily="34" charset="0"/>
            </a:endParaRPr>
          </a:p>
          <a:p>
            <a:r>
              <a:rPr lang="ru-RU" sz="1600" b="1" i="1" dirty="0" smtClean="0">
                <a:solidFill>
                  <a:srgbClr val="002060"/>
                </a:solidFill>
                <a:latin typeface="Arial Black" pitchFamily="34" charset="0"/>
              </a:rPr>
              <a:t> </a:t>
            </a:r>
            <a:r>
              <a:rPr lang="ru-RU" sz="1600" b="1" i="1" dirty="0">
                <a:solidFill>
                  <a:srgbClr val="002060"/>
                </a:solidFill>
                <a:latin typeface="Arial Black" pitchFamily="34" charset="0"/>
              </a:rPr>
              <a:t>Основные задачи физкультурно-оздоровительной работы в ДОУ</a:t>
            </a:r>
          </a:p>
          <a:p>
            <a:r>
              <a:rPr lang="ru-RU" sz="1600" dirty="0">
                <a:solidFill>
                  <a:srgbClr val="002060"/>
                </a:solidFill>
                <a:latin typeface="Arial Black" pitchFamily="34" charset="0"/>
              </a:rPr>
              <a:t>- </a:t>
            </a:r>
            <a:r>
              <a:rPr lang="ru-RU" sz="1600" dirty="0">
                <a:solidFill>
                  <a:srgbClr val="002060"/>
                </a:solidFill>
                <a:latin typeface="Arial" pitchFamily="34" charset="0"/>
                <a:cs typeface="Arial" pitchFamily="34" charset="0"/>
              </a:rPr>
              <a:t>Охрана и укрепление здоровья детей;</a:t>
            </a:r>
          </a:p>
          <a:p>
            <a:r>
              <a:rPr lang="ru-RU" sz="1600" dirty="0">
                <a:solidFill>
                  <a:srgbClr val="002060"/>
                </a:solidFill>
                <a:latin typeface="Arial" pitchFamily="34" charset="0"/>
                <a:cs typeface="Arial" pitchFamily="34" charset="0"/>
              </a:rPr>
              <a:t>- Формирование жизненно необходимых двигательных умений и навыков ребёнка;</a:t>
            </a:r>
          </a:p>
          <a:p>
            <a:r>
              <a:rPr lang="ru-RU" sz="1600" dirty="0">
                <a:solidFill>
                  <a:srgbClr val="002060"/>
                </a:solidFill>
                <a:latin typeface="Arial" pitchFamily="34" charset="0"/>
                <a:cs typeface="Arial" pitchFamily="34" charset="0"/>
              </a:rPr>
              <a:t>с учётом его индивидуальных особенностей. Развитие физических качеств;</a:t>
            </a:r>
          </a:p>
          <a:p>
            <a:r>
              <a:rPr lang="ru-RU" sz="1600" dirty="0">
                <a:solidFill>
                  <a:srgbClr val="002060"/>
                </a:solidFill>
                <a:latin typeface="Arial" pitchFamily="34" charset="0"/>
                <a:cs typeface="Arial" pitchFamily="34" charset="0"/>
              </a:rPr>
              <a:t>- Создание условий для реализации потребности детей в двигательной активности;</a:t>
            </a:r>
          </a:p>
          <a:p>
            <a:r>
              <a:rPr lang="ru-RU" sz="1600" dirty="0">
                <a:solidFill>
                  <a:srgbClr val="002060"/>
                </a:solidFill>
                <a:latin typeface="Arial" pitchFamily="34" charset="0"/>
                <a:cs typeface="Arial" pitchFamily="34" charset="0"/>
              </a:rPr>
              <a:t>- Воспитание потребности в здоровом образе жизни;</a:t>
            </a:r>
          </a:p>
          <a:p>
            <a:r>
              <a:rPr lang="ru-RU" sz="1600" dirty="0">
                <a:solidFill>
                  <a:srgbClr val="002060"/>
                </a:solidFill>
                <a:latin typeface="Arial" pitchFamily="34" charset="0"/>
                <a:cs typeface="Arial" pitchFamily="34" charset="0"/>
              </a:rPr>
              <a:t>- Обеспечение физического и психического благополучия.</a:t>
            </a:r>
          </a:p>
          <a:p>
            <a:r>
              <a:rPr lang="ru-RU" sz="1600" dirty="0">
                <a:solidFill>
                  <a:srgbClr val="002060"/>
                </a:solidFill>
                <a:latin typeface="Arial Black" pitchFamily="34" charset="0"/>
              </a:rPr>
              <a:t/>
            </a:r>
            <a:br>
              <a:rPr lang="ru-RU" sz="1600" dirty="0">
                <a:solidFill>
                  <a:srgbClr val="002060"/>
                </a:solidFill>
                <a:latin typeface="Arial Black" pitchFamily="34" charset="0"/>
              </a:rPr>
            </a:br>
            <a:endParaRPr lang="ru-RU" sz="1600" dirty="0">
              <a:solidFill>
                <a:srgbClr val="002060"/>
              </a:solidFill>
              <a:latin typeface="Arial Black" pitchFamily="34" charset="0"/>
            </a:endParaRPr>
          </a:p>
          <a:p>
            <a:r>
              <a:rPr lang="ru-RU" sz="1600" i="1" dirty="0">
                <a:solidFill>
                  <a:srgbClr val="002060"/>
                </a:solidFill>
                <a:latin typeface="Arial Black" pitchFamily="34" charset="0"/>
              </a:rPr>
              <a:t>В </a:t>
            </a:r>
            <a:r>
              <a:rPr lang="ru-RU" sz="1600" b="1" i="1" dirty="0">
                <a:solidFill>
                  <a:srgbClr val="002060"/>
                </a:solidFill>
                <a:latin typeface="Arial Black" pitchFamily="34" charset="0"/>
              </a:rPr>
              <a:t>систему физкультурно-оздоровительной работы</a:t>
            </a:r>
            <a:r>
              <a:rPr lang="ru-RU" sz="1600" i="1" dirty="0">
                <a:solidFill>
                  <a:srgbClr val="002060"/>
                </a:solidFill>
                <a:latin typeface="Arial Black" pitchFamily="34" charset="0"/>
              </a:rPr>
              <a:t> ДОУ входят</a:t>
            </a:r>
            <a:r>
              <a:rPr lang="ru-RU" sz="1600" dirty="0">
                <a:solidFill>
                  <a:srgbClr val="002060"/>
                </a:solidFill>
                <a:latin typeface="Arial Black" pitchFamily="34" charset="0"/>
              </a:rPr>
              <a:t>:</a:t>
            </a:r>
          </a:p>
          <a:p>
            <a:r>
              <a:rPr lang="ru-RU" sz="1600" dirty="0">
                <a:solidFill>
                  <a:srgbClr val="002060"/>
                </a:solidFill>
                <a:latin typeface="Arial Black" pitchFamily="34" charset="0"/>
              </a:rPr>
              <a:t>-</a:t>
            </a:r>
            <a:r>
              <a:rPr lang="ru-RU" sz="1600" dirty="0">
                <a:solidFill>
                  <a:srgbClr val="002060"/>
                </a:solidFill>
                <a:latin typeface="Arial" pitchFamily="34" charset="0"/>
                <a:cs typeface="Arial" pitchFamily="34" charset="0"/>
              </a:rPr>
              <a:t>создание материально-технических условий в ДОУ;</a:t>
            </a:r>
          </a:p>
          <a:p>
            <a:r>
              <a:rPr lang="ru-RU" sz="1600" dirty="0">
                <a:solidFill>
                  <a:srgbClr val="002060"/>
                </a:solidFill>
                <a:latin typeface="Arial" pitchFamily="34" charset="0"/>
                <a:cs typeface="Arial" pitchFamily="34" charset="0"/>
              </a:rPr>
              <a:t>- выполнение санитарно-гигиенических требований;</a:t>
            </a:r>
          </a:p>
          <a:p>
            <a:r>
              <a:rPr lang="ru-RU" sz="1600" dirty="0">
                <a:solidFill>
                  <a:srgbClr val="002060"/>
                </a:solidFill>
                <a:latin typeface="Arial" pitchFamily="34" charset="0"/>
                <a:cs typeface="Arial" pitchFamily="34" charset="0"/>
              </a:rPr>
              <a:t>-организация полноценного питания и рационального режима дня;</a:t>
            </a:r>
          </a:p>
          <a:p>
            <a:r>
              <a:rPr lang="ru-RU" sz="1600" dirty="0">
                <a:solidFill>
                  <a:srgbClr val="002060"/>
                </a:solidFill>
                <a:latin typeface="Arial" pitchFamily="34" charset="0"/>
                <a:cs typeface="Arial" pitchFamily="34" charset="0"/>
              </a:rPr>
              <a:t>- создание оптимальной двигательной деятельности детей;</a:t>
            </a:r>
          </a:p>
          <a:p>
            <a:r>
              <a:rPr lang="ru-RU" sz="1600" dirty="0">
                <a:solidFill>
                  <a:srgbClr val="002060"/>
                </a:solidFill>
                <a:latin typeface="Arial" pitchFamily="34" charset="0"/>
                <a:cs typeface="Arial" pitchFamily="34" charset="0"/>
              </a:rPr>
              <a:t>- организация профилактических, оздоровительных и закаливающих мероприятий;</a:t>
            </a:r>
          </a:p>
          <a:p>
            <a:r>
              <a:rPr lang="ru-RU" sz="1600" dirty="0">
                <a:solidFill>
                  <a:srgbClr val="002060"/>
                </a:solidFill>
                <a:latin typeface="Arial" pitchFamily="34" charset="0"/>
                <a:cs typeface="Arial" pitchFamily="34" charset="0"/>
              </a:rPr>
              <a:t>- диспансеризация и медицинский контроль;</a:t>
            </a:r>
          </a:p>
          <a:p>
            <a:r>
              <a:rPr lang="ru-RU" sz="1600" dirty="0">
                <a:solidFill>
                  <a:srgbClr val="002060"/>
                </a:solidFill>
                <a:latin typeface="Arial" pitchFamily="34" charset="0"/>
                <a:cs typeface="Arial" pitchFamily="34" charset="0"/>
              </a:rPr>
              <a:t>- работа по формированию здорового образа жизни;</a:t>
            </a:r>
          </a:p>
          <a:p>
            <a:r>
              <a:rPr lang="ru-RU" sz="1600" dirty="0">
                <a:solidFill>
                  <a:srgbClr val="002060"/>
                </a:solidFill>
                <a:latin typeface="Arial" pitchFamily="34" charset="0"/>
                <a:cs typeface="Arial" pitchFamily="34" charset="0"/>
              </a:rPr>
              <a:t>-работа с родителями.</a:t>
            </a:r>
          </a:p>
          <a:p>
            <a:endParaRPr lang="ru-RU" sz="1400" dirty="0"/>
          </a:p>
        </p:txBody>
      </p:sp>
    </p:spTree>
    <p:extLst>
      <p:ext uri="{BB962C8B-B14F-4D97-AF65-F5344CB8AC3E}">
        <p14:creationId xmlns:p14="http://schemas.microsoft.com/office/powerpoint/2010/main" val="9400729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6724"/>
            <a:ext cx="8011939" cy="5395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67544" y="5517232"/>
            <a:ext cx="8011939" cy="646331"/>
          </a:xfrm>
          <a:prstGeom prst="rect">
            <a:avLst/>
          </a:prstGeom>
          <a:noFill/>
        </p:spPr>
        <p:txBody>
          <a:bodyPr wrap="square" rtlCol="0">
            <a:spAutoFit/>
          </a:bodyPr>
          <a:lstStyle/>
          <a:p>
            <a:r>
              <a:rPr lang="ru-RU" b="1" i="1" dirty="0" smtClean="0">
                <a:solidFill>
                  <a:srgbClr val="002060"/>
                </a:solidFill>
                <a:latin typeface="Times New Roman" pitchFamily="18" charset="0"/>
                <a:cs typeface="Times New Roman" pitchFamily="18" charset="0"/>
              </a:rPr>
              <a:t>Станция «Лесная»      Встречает детей  Баба Яга и объясняет как вести себя в лесу и играет с ними игру «Гонки на </a:t>
            </a:r>
            <a:r>
              <a:rPr lang="ru-RU" b="1" i="1" dirty="0" err="1" smtClean="0">
                <a:solidFill>
                  <a:srgbClr val="002060"/>
                </a:solidFill>
                <a:latin typeface="Times New Roman" pitchFamily="18" charset="0"/>
                <a:cs typeface="Times New Roman" pitchFamily="18" charset="0"/>
              </a:rPr>
              <a:t>фитболах</a:t>
            </a:r>
            <a:r>
              <a:rPr lang="ru-RU" b="1" i="1" dirty="0" smtClean="0">
                <a:solidFill>
                  <a:srgbClr val="002060"/>
                </a:solidFill>
                <a:latin typeface="Times New Roman" pitchFamily="18" charset="0"/>
                <a:cs typeface="Times New Roman" pitchFamily="18" charset="0"/>
              </a:rPr>
              <a:t>»</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1695195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540" y="379388"/>
            <a:ext cx="8136904"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31540" y="5851996"/>
            <a:ext cx="8136904" cy="369332"/>
          </a:xfrm>
          <a:prstGeom prst="rect">
            <a:avLst/>
          </a:prstGeom>
          <a:noFill/>
        </p:spPr>
        <p:txBody>
          <a:bodyPr wrap="square" rtlCol="0">
            <a:spAutoFit/>
          </a:bodyPr>
          <a:lstStyle/>
          <a:p>
            <a:pPr algn="ctr"/>
            <a:r>
              <a:rPr lang="ru-RU" b="1" i="1" dirty="0" smtClean="0">
                <a:solidFill>
                  <a:srgbClr val="002060"/>
                </a:solidFill>
                <a:latin typeface="Times New Roman" pitchFamily="18" charset="0"/>
                <a:cs typeface="Times New Roman" pitchFamily="18" charset="0"/>
              </a:rPr>
              <a:t>Игра «Гонки на </a:t>
            </a:r>
            <a:r>
              <a:rPr lang="ru-RU" b="1" i="1" dirty="0" err="1" smtClean="0">
                <a:solidFill>
                  <a:srgbClr val="002060"/>
                </a:solidFill>
                <a:latin typeface="Times New Roman" pitchFamily="18" charset="0"/>
                <a:cs typeface="Times New Roman" pitchFamily="18" charset="0"/>
              </a:rPr>
              <a:t>фитболах</a:t>
            </a:r>
            <a:r>
              <a:rPr lang="ru-RU" b="1" i="1" dirty="0" smtClean="0">
                <a:solidFill>
                  <a:srgbClr val="002060"/>
                </a:solidFill>
                <a:latin typeface="Times New Roman" pitchFamily="18" charset="0"/>
                <a:cs typeface="Times New Roman" pitchFamily="18" charset="0"/>
              </a:rPr>
              <a:t>»</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4034432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924" y="188640"/>
            <a:ext cx="7776864" cy="5987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9552" y="6309320"/>
            <a:ext cx="7776864" cy="400110"/>
          </a:xfrm>
          <a:prstGeom prst="rect">
            <a:avLst/>
          </a:prstGeom>
          <a:noFill/>
        </p:spPr>
        <p:txBody>
          <a:bodyPr wrap="square" rtlCol="0">
            <a:spAutoFit/>
          </a:bodyPr>
          <a:lstStyle/>
          <a:p>
            <a:pPr algn="ctr"/>
            <a:r>
              <a:rPr lang="ru-RU" sz="2000" b="1" i="1" dirty="0" smtClean="0">
                <a:solidFill>
                  <a:srgbClr val="002060"/>
                </a:solidFill>
                <a:latin typeface="Times New Roman" pitchFamily="18" charset="0"/>
                <a:cs typeface="Times New Roman" pitchFamily="18" charset="0"/>
              </a:rPr>
              <a:t>Праздник «Папа, мама, я – спортивная семья»</a:t>
            </a:r>
            <a:endParaRPr lang="ru-RU" sz="20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263302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404664"/>
            <a:ext cx="7488832" cy="5159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55576" y="5622782"/>
            <a:ext cx="7488832" cy="400110"/>
          </a:xfrm>
          <a:prstGeom prst="rect">
            <a:avLst/>
          </a:prstGeom>
          <a:noFill/>
        </p:spPr>
        <p:txBody>
          <a:bodyPr wrap="square" rtlCol="0">
            <a:spAutoFit/>
          </a:bodyPr>
          <a:lstStyle/>
          <a:p>
            <a:pPr algn="ctr"/>
            <a:r>
              <a:rPr lang="ru-RU" sz="2000" b="1" i="1" dirty="0" smtClean="0">
                <a:solidFill>
                  <a:srgbClr val="002060"/>
                </a:solidFill>
                <a:latin typeface="Times New Roman" pitchFamily="18" charset="0"/>
                <a:cs typeface="Times New Roman" pitchFamily="18" charset="0"/>
              </a:rPr>
              <a:t>Конкурс пап «Прыжки с тремя мячами»</a:t>
            </a:r>
            <a:endParaRPr lang="ru-RU" sz="20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9210294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245457"/>
            <a:ext cx="7848872" cy="5848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8816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068960"/>
            <a:ext cx="4644008" cy="348300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5936" y="116632"/>
            <a:ext cx="4725017" cy="3150011"/>
          </a:xfrm>
          <a:prstGeom prst="rect">
            <a:avLst/>
          </a:prstGeom>
        </p:spPr>
      </p:pic>
      <p:sp>
        <p:nvSpPr>
          <p:cNvPr id="6" name="TextBox 5"/>
          <p:cNvSpPr txBox="1"/>
          <p:nvPr/>
        </p:nvSpPr>
        <p:spPr>
          <a:xfrm>
            <a:off x="251520" y="116632"/>
            <a:ext cx="3379603" cy="2585323"/>
          </a:xfrm>
          <a:prstGeom prst="rect">
            <a:avLst/>
          </a:prstGeom>
          <a:noFill/>
        </p:spPr>
        <p:txBody>
          <a:bodyPr wrap="square" rtlCol="0">
            <a:spAutoFit/>
          </a:bodyPr>
          <a:lstStyle/>
          <a:p>
            <a:r>
              <a:rPr lang="ru-RU" b="1" i="1" dirty="0" smtClean="0">
                <a:solidFill>
                  <a:srgbClr val="002060"/>
                </a:solidFill>
                <a:latin typeface="Times New Roman" pitchFamily="18" charset="0"/>
                <a:cs typeface="Times New Roman" pitchFamily="18" charset="0"/>
              </a:rPr>
              <a:t>Районный семинар инструкторов по физической культуре  на тему: «</a:t>
            </a:r>
            <a:r>
              <a:rPr lang="ru-RU" b="1" i="1" dirty="0">
                <a:solidFill>
                  <a:srgbClr val="002060"/>
                </a:solidFill>
                <a:latin typeface="Times New Roman" pitchFamily="18" charset="0"/>
                <a:cs typeface="Times New Roman" pitchFamily="18" charset="0"/>
              </a:rPr>
              <a:t>Ф</a:t>
            </a:r>
            <a:r>
              <a:rPr lang="ru-RU" b="1" i="1" dirty="0" smtClean="0">
                <a:solidFill>
                  <a:srgbClr val="002060"/>
                </a:solidFill>
                <a:latin typeface="Times New Roman" pitchFamily="18" charset="0"/>
                <a:cs typeface="Times New Roman" pitchFamily="18" charset="0"/>
              </a:rPr>
              <a:t>ормирование интегрированных качеств через освоение образовательных областей  «Физическая культура» с другими областями».</a:t>
            </a:r>
            <a:endParaRPr lang="ru-RU" b="1" i="1" dirty="0">
              <a:solidFill>
                <a:srgbClr val="002060"/>
              </a:solidFill>
              <a:latin typeface="Times New Roman" pitchFamily="18" charset="0"/>
              <a:cs typeface="Times New Roman" pitchFamily="18" charset="0"/>
            </a:endParaRPr>
          </a:p>
        </p:txBody>
      </p:sp>
      <p:sp>
        <p:nvSpPr>
          <p:cNvPr id="7" name="TextBox 6"/>
          <p:cNvSpPr txBox="1"/>
          <p:nvPr/>
        </p:nvSpPr>
        <p:spPr>
          <a:xfrm>
            <a:off x="5148064" y="3717032"/>
            <a:ext cx="3312368" cy="1200329"/>
          </a:xfrm>
          <a:prstGeom prst="rect">
            <a:avLst/>
          </a:prstGeom>
          <a:noFill/>
        </p:spPr>
        <p:txBody>
          <a:bodyPr wrap="square" rtlCol="0">
            <a:spAutoFit/>
          </a:bodyPr>
          <a:lstStyle/>
          <a:p>
            <a:r>
              <a:rPr lang="ru-RU" b="1" i="1" dirty="0" smtClean="0">
                <a:solidFill>
                  <a:srgbClr val="002060"/>
                </a:solidFill>
                <a:latin typeface="Times New Roman" pitchFamily="18" charset="0"/>
                <a:cs typeface="Times New Roman" pitchFamily="18" charset="0"/>
              </a:rPr>
              <a:t>Спортивное развлечение в подготовительной группе совместно с инспекторами ГИБДД «Пешеход на переход»</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333834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4679504" cy="3509628"/>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3140968"/>
            <a:ext cx="4542648" cy="3406986"/>
          </a:xfrm>
          <a:prstGeom prst="rect">
            <a:avLst/>
          </a:prstGeom>
        </p:spPr>
      </p:pic>
    </p:spTree>
    <p:extLst>
      <p:ext uri="{BB962C8B-B14F-4D97-AF65-F5344CB8AC3E}">
        <p14:creationId xmlns:p14="http://schemas.microsoft.com/office/powerpoint/2010/main" val="41115917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48680"/>
            <a:ext cx="7344816"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27584" y="6021288"/>
            <a:ext cx="7344816" cy="646331"/>
          </a:xfrm>
          <a:prstGeom prst="rect">
            <a:avLst/>
          </a:prstGeom>
          <a:noFill/>
        </p:spPr>
        <p:txBody>
          <a:bodyPr wrap="square" rtlCol="0">
            <a:spAutoFit/>
          </a:bodyPr>
          <a:lstStyle/>
          <a:p>
            <a:pPr algn="ctr"/>
            <a:r>
              <a:rPr lang="ru-RU" b="1" i="1" dirty="0" smtClean="0">
                <a:solidFill>
                  <a:srgbClr val="002060"/>
                </a:solidFill>
                <a:latin typeface="Times New Roman" pitchFamily="18" charset="0"/>
                <a:cs typeface="Times New Roman" pitchFamily="18" charset="0"/>
              </a:rPr>
              <a:t>Районные соревнования по шашкам среди детей старшего дошкольного возраста.</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913955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562" y="332656"/>
            <a:ext cx="795086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9552" y="6093296"/>
            <a:ext cx="7848872" cy="707886"/>
          </a:xfrm>
          <a:prstGeom prst="rect">
            <a:avLst/>
          </a:prstGeom>
          <a:noFill/>
        </p:spPr>
        <p:txBody>
          <a:bodyPr wrap="square" rtlCol="0">
            <a:spAutoFit/>
          </a:bodyPr>
          <a:lstStyle/>
          <a:p>
            <a:pPr algn="ctr"/>
            <a:r>
              <a:rPr lang="ru-RU" sz="2000" b="1" i="1" dirty="0" smtClean="0">
                <a:solidFill>
                  <a:srgbClr val="002060"/>
                </a:solidFill>
                <a:latin typeface="Times New Roman" pitchFamily="18" charset="0"/>
                <a:cs typeface="Times New Roman" pitchFamily="18" charset="0"/>
              </a:rPr>
              <a:t>Дети нашего детского сада на районных соревнованиях по шашкам.</a:t>
            </a:r>
            <a:r>
              <a:rPr lang="ru-RU" dirty="0" smtClean="0"/>
              <a:t> </a:t>
            </a:r>
            <a:endParaRPr lang="ru-RU" dirty="0"/>
          </a:p>
        </p:txBody>
      </p:sp>
    </p:spTree>
    <p:extLst>
      <p:ext uri="{BB962C8B-B14F-4D97-AF65-F5344CB8AC3E}">
        <p14:creationId xmlns:p14="http://schemas.microsoft.com/office/powerpoint/2010/main" val="16197398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136904" cy="2031325"/>
          </a:xfrm>
          <a:prstGeom prst="rect">
            <a:avLst/>
          </a:prstGeom>
          <a:noFill/>
        </p:spPr>
        <p:txBody>
          <a:bodyPr wrap="square" rtlCol="0">
            <a:spAutoFit/>
          </a:bodyPr>
          <a:lstStyle/>
          <a:p>
            <a:r>
              <a:rPr lang="ru-RU" b="1" i="1" dirty="0">
                <a:solidFill>
                  <a:srgbClr val="0070C0"/>
                </a:solidFill>
                <a:latin typeface="Times New Roman" pitchFamily="18" charset="0"/>
                <a:cs typeface="Times New Roman" pitchFamily="18" charset="0"/>
              </a:rPr>
              <a:t>Традиционные формы оздоровления повышают устойчивость ребенка к различным неблагоприятным факторам окружающей среды; позволяют детям полнее узнать свой организм, свои возможности и слабые места. К ним относятся: полоскание горла отварами трав, фито чай витаминный, фитонцидотерапия (лук, чеснок), коррекционные физкультминутки, коррекционная гимнастика, подвижные игры с элементами основных видов движений, спортивные игры с элементами футбола, баскетбола и т.д.</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4125885"/>
            <a:ext cx="4356484" cy="2601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6890" y="4125885"/>
            <a:ext cx="4222392"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5905" y="2297828"/>
            <a:ext cx="3176166" cy="178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302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1078" y="260648"/>
            <a:ext cx="8064896" cy="2062103"/>
          </a:xfrm>
          <a:prstGeom prst="rect">
            <a:avLst/>
          </a:prstGeom>
          <a:noFill/>
        </p:spPr>
        <p:txBody>
          <a:bodyPr wrap="square" rtlCol="0">
            <a:spAutoFit/>
          </a:bodyPr>
          <a:lstStyle/>
          <a:p>
            <a:r>
              <a:rPr lang="ru-RU" sz="1600" b="1" dirty="0">
                <a:solidFill>
                  <a:srgbClr val="002060"/>
                </a:solidFill>
                <a:latin typeface="Times New Roman" pitchFamily="18" charset="0"/>
                <a:cs typeface="Times New Roman" pitchFamily="18" charset="0"/>
              </a:rPr>
              <a:t>Физкультурно-оздоровительная работа не может состояться без создания </a:t>
            </a:r>
            <a:r>
              <a:rPr lang="ru-RU" sz="1600" b="1" i="1" dirty="0">
                <a:solidFill>
                  <a:srgbClr val="002060"/>
                </a:solidFill>
                <a:latin typeface="Times New Roman" pitchFamily="18" charset="0"/>
                <a:cs typeface="Times New Roman" pitchFamily="18" charset="0"/>
              </a:rPr>
              <a:t>специальных условий в ДОУ</a:t>
            </a:r>
            <a:r>
              <a:rPr lang="ru-RU" sz="1600" b="1" dirty="0">
                <a:solidFill>
                  <a:srgbClr val="002060"/>
                </a:solidFill>
                <a:latin typeface="Times New Roman" pitchFamily="18" charset="0"/>
                <a:cs typeface="Times New Roman" pitchFamily="18" charset="0"/>
              </a:rPr>
              <a:t>:</a:t>
            </a:r>
            <a:r>
              <a:rPr lang="ru-RU" sz="1600" dirty="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r>
              <a:rPr lang="ru-RU" sz="1600" dirty="0" smtClean="0">
                <a:solidFill>
                  <a:srgbClr val="002060"/>
                </a:solidFill>
                <a:latin typeface="Times New Roman" pitchFamily="18" charset="0"/>
                <a:cs typeface="Times New Roman" pitchFamily="18" charset="0"/>
              </a:rPr>
              <a:t>материально </a:t>
            </a:r>
            <a:r>
              <a:rPr lang="ru-RU" sz="1600" dirty="0">
                <a:solidFill>
                  <a:srgbClr val="002060"/>
                </a:solidFill>
                <a:latin typeface="Times New Roman" pitchFamily="18" charset="0"/>
                <a:cs typeface="Times New Roman" pitchFamily="18" charset="0"/>
              </a:rPr>
              <a:t>– технической базы и предметно развивающей среды: пищеблок, медицинский блок с подсобными помещениями; физкультурный и музыкальный зал, спортивная площадка, уголки физической культуры, прогулочные участки, оснащенные необходимым спортивным оборудованием и инвентарём для двигательной активности детей, проведения закаливающих процедур; «уголки здоровья», оснащенные наглядно-демонстрационным материалом, книгами, дидактическими играми, материалами по ОБЖ.</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492896"/>
            <a:ext cx="4608512" cy="362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2636912"/>
            <a:ext cx="3384376" cy="362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5246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16632"/>
            <a:ext cx="7992888" cy="2031325"/>
          </a:xfrm>
          <a:prstGeom prst="rect">
            <a:avLst/>
          </a:prstGeom>
          <a:noFill/>
        </p:spPr>
        <p:txBody>
          <a:bodyPr wrap="square" rtlCol="0">
            <a:spAutoFit/>
          </a:bodyPr>
          <a:lstStyle/>
          <a:p>
            <a:r>
              <a:rPr lang="ru-RU" b="1" i="1" dirty="0">
                <a:solidFill>
                  <a:srgbClr val="0070C0"/>
                </a:solidFill>
                <a:latin typeface="Times New Roman" pitchFamily="18" charset="0"/>
                <a:cs typeface="Times New Roman" pitchFamily="18" charset="0"/>
              </a:rPr>
              <a:t>Закаливание - это комплекс мероприятий с использованием естественных факторов природы, которые формируют и совершенствуют функциональные системы организма, направляют их на повышение иммунитета. Дети меньше болеют, легче переносят заболевания: солнечные ванны, ходьба босиком, облегченная одежда детей, мытье рук, лица, шеи прохладной водой, сон без маек, полоскание горла настоями трав, обтирание тела и др.</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420888"/>
            <a:ext cx="3392013"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2420888"/>
            <a:ext cx="4147083"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31477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16632"/>
            <a:ext cx="8352928" cy="646331"/>
          </a:xfrm>
          <a:prstGeom prst="rect">
            <a:avLst/>
          </a:prstGeom>
          <a:noFill/>
        </p:spPr>
        <p:txBody>
          <a:bodyPr wrap="square" rtlCol="0">
            <a:spAutoFit/>
          </a:bodyPr>
          <a:lstStyle/>
          <a:p>
            <a:r>
              <a:rPr lang="ru-RU" i="1" dirty="0">
                <a:solidFill>
                  <a:srgbClr val="0070C0"/>
                </a:solidFill>
                <a:latin typeface="Times New Roman" pitchFamily="18" charset="0"/>
                <a:cs typeface="Times New Roman" pitchFamily="18" charset="0"/>
              </a:rPr>
              <a:t>Мониторинг, диспансеризация – это система медицинского контроля за ростом и развитием детей.</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836712"/>
            <a:ext cx="4176464" cy="447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836712"/>
            <a:ext cx="4470945" cy="447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51520" y="5445224"/>
            <a:ext cx="8575401" cy="646331"/>
          </a:xfrm>
          <a:prstGeom prst="rect">
            <a:avLst/>
          </a:prstGeom>
          <a:noFill/>
        </p:spPr>
        <p:txBody>
          <a:bodyPr wrap="square" rtlCol="0">
            <a:spAutoFit/>
          </a:bodyPr>
          <a:lstStyle/>
          <a:p>
            <a:r>
              <a:rPr lang="ru-RU" b="1" i="1" dirty="0" smtClean="0">
                <a:solidFill>
                  <a:srgbClr val="002060"/>
                </a:solidFill>
                <a:latin typeface="Times New Roman" pitchFamily="18" charset="0"/>
                <a:cs typeface="Times New Roman" pitchFamily="18" charset="0"/>
              </a:rPr>
              <a:t>Олимпиада для детей старшего дошкольного возраста «Мы </a:t>
            </a:r>
            <a:r>
              <a:rPr lang="ru-RU" b="1" i="1" dirty="0" err="1" smtClean="0">
                <a:solidFill>
                  <a:srgbClr val="002060"/>
                </a:solidFill>
                <a:latin typeface="Times New Roman" pitchFamily="18" charset="0"/>
                <a:cs typeface="Times New Roman" pitchFamily="18" charset="0"/>
              </a:rPr>
              <a:t>Гагаринцы</a:t>
            </a:r>
            <a:r>
              <a:rPr lang="ru-RU" b="1" i="1" dirty="0" smtClean="0">
                <a:solidFill>
                  <a:srgbClr val="002060"/>
                </a:solidFill>
                <a:latin typeface="Times New Roman" pitchFamily="18" charset="0"/>
                <a:cs typeface="Times New Roman" pitchFamily="18" charset="0"/>
              </a:rPr>
              <a:t>!» - муниципальный этап.</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975792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915" y="620688"/>
            <a:ext cx="8271942" cy="544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9915" y="6069352"/>
            <a:ext cx="8271941" cy="646331"/>
          </a:xfrm>
          <a:prstGeom prst="rect">
            <a:avLst/>
          </a:prstGeom>
          <a:noFill/>
        </p:spPr>
        <p:txBody>
          <a:bodyPr wrap="square" rtlCol="0">
            <a:spAutoFit/>
          </a:bodyPr>
          <a:lstStyle/>
          <a:p>
            <a:pPr algn="ctr"/>
            <a:r>
              <a:rPr lang="ru-RU" b="1" i="1" dirty="0" smtClean="0">
                <a:solidFill>
                  <a:srgbClr val="002060"/>
                </a:solidFill>
                <a:latin typeface="Times New Roman" pitchFamily="18" charset="0"/>
                <a:cs typeface="Times New Roman" pitchFamily="18" charset="0"/>
              </a:rPr>
              <a:t>Музыкально- спортивный праздник посвященный  ко дню защитника Отечества,  23 февраля.</a:t>
            </a:r>
            <a:endParaRPr lang="ru-RU"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6654911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762963"/>
            <a:ext cx="4428491" cy="2952904"/>
          </a:xfrm>
          <a:prstGeom prst="rect">
            <a:avLst/>
          </a:prstGeom>
        </p:spPr>
      </p:pic>
      <p:sp>
        <p:nvSpPr>
          <p:cNvPr id="3" name="TextBox 2"/>
          <p:cNvSpPr txBox="1"/>
          <p:nvPr/>
        </p:nvSpPr>
        <p:spPr>
          <a:xfrm>
            <a:off x="467544" y="116632"/>
            <a:ext cx="8241070" cy="646331"/>
          </a:xfrm>
          <a:prstGeom prst="rect">
            <a:avLst/>
          </a:prstGeom>
          <a:noFill/>
        </p:spPr>
        <p:txBody>
          <a:bodyPr wrap="square" rtlCol="0">
            <a:spAutoFit/>
          </a:bodyPr>
          <a:lstStyle/>
          <a:p>
            <a:pPr algn="ctr"/>
            <a:r>
              <a:rPr lang="ru-RU" b="1" i="1" dirty="0" smtClean="0">
                <a:solidFill>
                  <a:srgbClr val="002060"/>
                </a:solidFill>
                <a:latin typeface="Times New Roman" pitchFamily="18" charset="0"/>
                <a:cs typeface="Times New Roman" pitchFamily="18" charset="0"/>
              </a:rPr>
              <a:t>Республиканский этап олимпиады «Мы </a:t>
            </a:r>
            <a:r>
              <a:rPr lang="ru-RU" b="1" i="1" dirty="0" err="1" smtClean="0">
                <a:solidFill>
                  <a:srgbClr val="002060"/>
                </a:solidFill>
                <a:latin typeface="Times New Roman" pitchFamily="18" charset="0"/>
                <a:cs typeface="Times New Roman" pitchFamily="18" charset="0"/>
              </a:rPr>
              <a:t>Гагаринцы</a:t>
            </a:r>
            <a:r>
              <a:rPr lang="ru-RU" b="1" i="1" dirty="0" smtClean="0">
                <a:solidFill>
                  <a:srgbClr val="002060"/>
                </a:solidFill>
                <a:latin typeface="Times New Roman" pitchFamily="18" charset="0"/>
                <a:cs typeface="Times New Roman" pitchFamily="18" charset="0"/>
              </a:rPr>
              <a:t>»  среди</a:t>
            </a:r>
          </a:p>
          <a:p>
            <a:pPr algn="ctr"/>
            <a:r>
              <a:rPr lang="ru-RU" b="1" i="1" dirty="0" smtClean="0">
                <a:solidFill>
                  <a:srgbClr val="002060"/>
                </a:solidFill>
                <a:latin typeface="Times New Roman" pitchFamily="18" charset="0"/>
                <a:cs typeface="Times New Roman" pitchFamily="18" charset="0"/>
              </a:rPr>
              <a:t> старшего дошкольного возраста</a:t>
            </a:r>
            <a:endParaRPr lang="ru-RU" b="1" i="1" dirty="0">
              <a:solidFill>
                <a:srgbClr val="002060"/>
              </a:solidFill>
              <a:latin typeface="Times New Roman" pitchFamily="18" charset="0"/>
              <a:cs typeface="Times New Roman"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4982" y="989432"/>
            <a:ext cx="3593442" cy="495984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19" y="3715867"/>
            <a:ext cx="4428491" cy="2809955"/>
          </a:xfrm>
          <a:prstGeom prst="rect">
            <a:avLst/>
          </a:prstGeom>
        </p:spPr>
      </p:pic>
    </p:spTree>
    <p:extLst>
      <p:ext uri="{BB962C8B-B14F-4D97-AF65-F5344CB8AC3E}">
        <p14:creationId xmlns:p14="http://schemas.microsoft.com/office/powerpoint/2010/main" val="37352492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712968" cy="2585323"/>
          </a:xfrm>
          <a:prstGeom prst="rect">
            <a:avLst/>
          </a:prstGeom>
        </p:spPr>
        <p:txBody>
          <a:bodyPr wrap="square">
            <a:spAutoFit/>
          </a:bodyPr>
          <a:lstStyle/>
          <a:p>
            <a:r>
              <a:rPr lang="ru-RU" b="1" dirty="0" smtClean="0">
                <a:solidFill>
                  <a:srgbClr val="002060"/>
                </a:solidFill>
              </a:rPr>
              <a:t>Тематический контроль </a:t>
            </a:r>
            <a:r>
              <a:rPr lang="ru-RU" b="1" dirty="0">
                <a:solidFill>
                  <a:srgbClr val="002060"/>
                </a:solidFill>
              </a:rPr>
              <a:t>«Организация работы по физическому развитию дошкольников</a:t>
            </a:r>
            <a:r>
              <a:rPr lang="ru-RU" b="1" dirty="0" smtClean="0">
                <a:solidFill>
                  <a:srgbClr val="002060"/>
                </a:solidFill>
              </a:rPr>
              <a:t>» С целью </a:t>
            </a:r>
            <a:r>
              <a:rPr lang="ru-RU" b="1" dirty="0">
                <a:solidFill>
                  <a:srgbClr val="002060"/>
                </a:solidFill>
              </a:rPr>
              <a:t> </a:t>
            </a:r>
            <a:r>
              <a:rPr lang="ru-RU" dirty="0" smtClean="0">
                <a:solidFill>
                  <a:srgbClr val="002060"/>
                </a:solidFill>
              </a:rPr>
              <a:t>выявления </a:t>
            </a:r>
            <a:r>
              <a:rPr lang="ru-RU" dirty="0">
                <a:solidFill>
                  <a:srgbClr val="002060"/>
                </a:solidFill>
              </a:rPr>
              <a:t>качества и эффективности организации  работы по физическому развитию дошкольников  и определение перспективы развития в данном направлении</a:t>
            </a:r>
            <a:r>
              <a:rPr lang="ru-RU" dirty="0" smtClean="0">
                <a:solidFill>
                  <a:srgbClr val="002060"/>
                </a:solidFill>
              </a:rPr>
              <a:t>.  </a:t>
            </a:r>
          </a:p>
          <a:p>
            <a:r>
              <a:rPr lang="ru-RU" b="1" dirty="0" smtClean="0">
                <a:solidFill>
                  <a:srgbClr val="002060"/>
                </a:solidFill>
              </a:rPr>
              <a:t>ООД по физическому развитию на тему: «Использование </a:t>
            </a:r>
            <a:r>
              <a:rPr lang="ru-RU" b="1" dirty="0" err="1" smtClean="0">
                <a:solidFill>
                  <a:srgbClr val="002060"/>
                </a:solidFill>
              </a:rPr>
              <a:t>здоровьесберегающих</a:t>
            </a:r>
            <a:r>
              <a:rPr lang="ru-RU" b="1" dirty="0" smtClean="0">
                <a:solidFill>
                  <a:srgbClr val="002060"/>
                </a:solidFill>
              </a:rPr>
              <a:t> технологий».  </a:t>
            </a:r>
            <a:endParaRPr lang="ru-RU" b="1" dirty="0">
              <a:solidFill>
                <a:srgbClr val="002060"/>
              </a:solidFill>
            </a:endParaRPr>
          </a:p>
          <a:p>
            <a:endParaRPr lang="ru-RU" b="1" dirty="0" smtClean="0"/>
          </a:p>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3473624"/>
            <a:ext cx="5400600" cy="338437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4" y="2420888"/>
            <a:ext cx="3456384" cy="2592288"/>
          </a:xfrm>
          <a:prstGeom prst="rect">
            <a:avLst/>
          </a:prstGeom>
        </p:spPr>
      </p:pic>
    </p:spTree>
    <p:extLst>
      <p:ext uri="{BB962C8B-B14F-4D97-AF65-F5344CB8AC3E}">
        <p14:creationId xmlns:p14="http://schemas.microsoft.com/office/powerpoint/2010/main" val="42349916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858769"/>
            <a:ext cx="4499993" cy="2985022"/>
          </a:xfrm>
          <a:prstGeom prst="rect">
            <a:avLst/>
          </a:prstGeom>
          <a:ln>
            <a:noFill/>
          </a:ln>
          <a:effectLst>
            <a:softEdge rad="112500"/>
          </a:effectLst>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3899220"/>
            <a:ext cx="4716016" cy="2958780"/>
          </a:xfrm>
          <a:prstGeom prst="rect">
            <a:avLst/>
          </a:prstGeom>
          <a:ln>
            <a:noFill/>
          </a:ln>
          <a:effectLst>
            <a:softEdge rad="112500"/>
          </a:effectLst>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112" y="367543"/>
            <a:ext cx="4104456" cy="3461483"/>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7546" y="367542"/>
            <a:ext cx="4571999" cy="3349489"/>
          </a:xfrm>
          <a:prstGeom prst="rect">
            <a:avLst/>
          </a:prstGeom>
        </p:spPr>
      </p:pic>
    </p:spTree>
    <p:extLst>
      <p:ext uri="{BB962C8B-B14F-4D97-AF65-F5344CB8AC3E}">
        <p14:creationId xmlns:p14="http://schemas.microsoft.com/office/powerpoint/2010/main" val="42325751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332656"/>
            <a:ext cx="7848872" cy="369332"/>
          </a:xfrm>
          <a:prstGeom prst="rect">
            <a:avLst/>
          </a:prstGeom>
        </p:spPr>
        <p:txBody>
          <a:bodyPr wrap="square">
            <a:spAutoFit/>
          </a:bodyPr>
          <a:lstStyle/>
          <a:p>
            <a:r>
              <a:rPr lang="ru-RU" b="1" dirty="0" smtClean="0"/>
              <a:t>Смотры конкурсы: «Лучший зимний участок»</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0052" y="836712"/>
            <a:ext cx="3865025" cy="2174077"/>
          </a:xfrm>
          <a:prstGeom prst="rect">
            <a:avLst/>
          </a:prstGeom>
          <a:ln>
            <a:noFill/>
          </a:ln>
          <a:effectLst>
            <a:softEdge rad="112500"/>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7547" y="3010789"/>
            <a:ext cx="3651151" cy="2053772"/>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19" y="883536"/>
            <a:ext cx="3941207" cy="2216929"/>
          </a:xfrm>
          <a:prstGeom prst="rect">
            <a:avLst/>
          </a:prstGeom>
          <a:ln>
            <a:noFill/>
          </a:ln>
          <a:effectLst>
            <a:softEdge rad="11250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2491" y="3070961"/>
            <a:ext cx="3869198" cy="2176424"/>
          </a:xfrm>
          <a:prstGeom prst="rect">
            <a:avLst/>
          </a:prstGeom>
          <a:ln>
            <a:noFill/>
          </a:ln>
          <a:effectLst>
            <a:softEdge rad="112500"/>
          </a:effectLst>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3768" y="4680749"/>
            <a:ext cx="3902478" cy="2195144"/>
          </a:xfrm>
          <a:prstGeom prst="rect">
            <a:avLst/>
          </a:prstGeom>
          <a:ln>
            <a:noFill/>
          </a:ln>
          <a:effectLst>
            <a:softEdge rad="112500"/>
          </a:effectLst>
        </p:spPr>
      </p:pic>
    </p:spTree>
    <p:extLst>
      <p:ext uri="{BB962C8B-B14F-4D97-AF65-F5344CB8AC3E}">
        <p14:creationId xmlns:p14="http://schemas.microsoft.com/office/powerpoint/2010/main" val="8945823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332656"/>
            <a:ext cx="7848872" cy="369332"/>
          </a:xfrm>
          <a:prstGeom prst="rect">
            <a:avLst/>
          </a:prstGeom>
        </p:spPr>
        <p:txBody>
          <a:bodyPr wrap="square">
            <a:spAutoFit/>
          </a:bodyPr>
          <a:lstStyle/>
          <a:p>
            <a:r>
              <a:rPr lang="ru-RU" b="1" dirty="0" smtClean="0"/>
              <a:t>Смотры конкурсы: «Лучший зимний участок»</a:t>
            </a:r>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735297"/>
            <a:ext cx="4499992" cy="3374994"/>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5645" y="4221087"/>
            <a:ext cx="1881806" cy="2509075"/>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200" y="4174209"/>
            <a:ext cx="1964903" cy="2619871"/>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72200" y="701987"/>
            <a:ext cx="2294765" cy="3371899"/>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536" y="4157167"/>
            <a:ext cx="1977685" cy="2636913"/>
          </a:xfrm>
          <a:prstGeom prst="rect">
            <a:avLst/>
          </a:prstGeom>
        </p:spPr>
      </p:pic>
    </p:spTree>
    <p:extLst>
      <p:ext uri="{BB962C8B-B14F-4D97-AF65-F5344CB8AC3E}">
        <p14:creationId xmlns:p14="http://schemas.microsoft.com/office/powerpoint/2010/main" val="9051752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332656"/>
            <a:ext cx="7848872" cy="646331"/>
          </a:xfrm>
          <a:prstGeom prst="rect">
            <a:avLst/>
          </a:prstGeom>
        </p:spPr>
        <p:txBody>
          <a:bodyPr wrap="square">
            <a:spAutoFit/>
          </a:bodyPr>
          <a:lstStyle/>
          <a:p>
            <a:r>
              <a:rPr lang="ru-RU" b="1" dirty="0" smtClean="0"/>
              <a:t>Смотры конкурсы: «</a:t>
            </a:r>
            <a:r>
              <a:rPr lang="ru-RU" b="1" dirty="0"/>
              <a:t>Создание условий для физического развития и  безопасного образа жизни в ДОУ</a:t>
            </a:r>
            <a:r>
              <a:rPr lang="ru-RU" b="1" dirty="0" smtClean="0"/>
              <a:t>»</a:t>
            </a:r>
            <a:endParaRPr lang="ru-RU" b="1"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2160" y="1005032"/>
            <a:ext cx="2684250" cy="357900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40" y="3356992"/>
            <a:ext cx="2627399" cy="350100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984" y="1052736"/>
            <a:ext cx="2646294" cy="3528392"/>
          </a:xfrm>
          <a:prstGeom prst="rect">
            <a:avLst/>
          </a:prstGeom>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1701" y="1078795"/>
            <a:ext cx="2987675" cy="224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39294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332656"/>
            <a:ext cx="7848872" cy="646331"/>
          </a:xfrm>
          <a:prstGeom prst="rect">
            <a:avLst/>
          </a:prstGeom>
        </p:spPr>
        <p:txBody>
          <a:bodyPr wrap="square">
            <a:spAutoFit/>
          </a:bodyPr>
          <a:lstStyle/>
          <a:p>
            <a:r>
              <a:rPr lang="ru-RU" b="1" dirty="0" smtClean="0"/>
              <a:t>Смотры конкурсы: «</a:t>
            </a:r>
            <a:r>
              <a:rPr lang="ru-RU" b="1" dirty="0"/>
              <a:t>Создание условий для физического развития и  безопасного образа жизни в ДОУ</a:t>
            </a:r>
            <a:r>
              <a:rPr lang="ru-RU" b="1" dirty="0" smtClean="0"/>
              <a:t>»</a:t>
            </a:r>
            <a:endParaRPr lang="ru-RU" b="1"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052736"/>
            <a:ext cx="2571750" cy="3429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1052736"/>
            <a:ext cx="2520280" cy="3360374"/>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7744" y="3717032"/>
            <a:ext cx="4061960" cy="3046470"/>
          </a:xfrm>
          <a:prstGeom prst="rect">
            <a:avLst/>
          </a:prstGeom>
        </p:spPr>
      </p:pic>
    </p:spTree>
    <p:extLst>
      <p:ext uri="{BB962C8B-B14F-4D97-AF65-F5344CB8AC3E}">
        <p14:creationId xmlns:p14="http://schemas.microsoft.com/office/powerpoint/2010/main" val="1129011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60033" y="980728"/>
            <a:ext cx="3672408" cy="646331"/>
          </a:xfrm>
          <a:prstGeom prst="rect">
            <a:avLst/>
          </a:prstGeom>
          <a:noFill/>
        </p:spPr>
        <p:txBody>
          <a:bodyPr wrap="square" rtlCol="0">
            <a:spAutoFit/>
          </a:bodyPr>
          <a:lstStyle/>
          <a:p>
            <a:pPr algn="ctr"/>
            <a:r>
              <a:rPr lang="ru-RU" b="1" i="1" dirty="0" smtClean="0">
                <a:solidFill>
                  <a:srgbClr val="002060"/>
                </a:solidFill>
                <a:latin typeface="Times New Roman" pitchFamily="18" charset="0"/>
                <a:cs typeface="Times New Roman" pitchFamily="18" charset="0"/>
              </a:rPr>
              <a:t>Детские площадки нашего садика.</a:t>
            </a:r>
            <a:endParaRPr lang="ru-RU" b="1" i="1" dirty="0">
              <a:solidFill>
                <a:srgbClr val="002060"/>
              </a:solidFill>
              <a:latin typeface="Times New Roman" pitchFamily="18" charset="0"/>
              <a:cs typeface="Times New Roman" pitchFamily="18"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2564904"/>
            <a:ext cx="3147814" cy="4197085"/>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768" y="3814917"/>
            <a:ext cx="4536505" cy="3024336"/>
          </a:xfrm>
          <a:prstGeom prst="rect">
            <a:avLst/>
          </a:prstGeom>
          <a:ln>
            <a:noFill/>
          </a:ln>
          <a:effectLst>
            <a:softEdge rad="112500"/>
          </a:effectLst>
        </p:spPr>
      </p:pic>
      <p:pic>
        <p:nvPicPr>
          <p:cNvPr id="13" name="Рисунок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09" y="116632"/>
            <a:ext cx="4788024" cy="3454536"/>
          </a:xfrm>
          <a:prstGeom prst="rect">
            <a:avLst/>
          </a:prstGeom>
          <a:ln>
            <a:noFill/>
          </a:ln>
          <a:effectLst>
            <a:softEdge rad="112500"/>
          </a:effectLst>
        </p:spPr>
      </p:pic>
    </p:spTree>
    <p:extLst>
      <p:ext uri="{BB962C8B-B14F-4D97-AF65-F5344CB8AC3E}">
        <p14:creationId xmlns:p14="http://schemas.microsoft.com/office/powerpoint/2010/main" val="28698194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9874" y="3574485"/>
            <a:ext cx="4283968" cy="321297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111" y="3674586"/>
            <a:ext cx="4587958" cy="301277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820" y="116632"/>
            <a:ext cx="4201287" cy="3152936"/>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16" y="260648"/>
            <a:ext cx="4203915" cy="3152936"/>
          </a:xfrm>
          <a:prstGeom prst="rect">
            <a:avLst/>
          </a:prstGeom>
        </p:spPr>
      </p:pic>
    </p:spTree>
    <p:extLst>
      <p:ext uri="{BB962C8B-B14F-4D97-AF65-F5344CB8AC3E}">
        <p14:creationId xmlns:p14="http://schemas.microsoft.com/office/powerpoint/2010/main" val="38237509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12968" cy="1477328"/>
          </a:xfrm>
          <a:prstGeom prst="rect">
            <a:avLst/>
          </a:prstGeom>
        </p:spPr>
        <p:txBody>
          <a:bodyPr wrap="square">
            <a:spAutoFit/>
          </a:bodyPr>
          <a:lstStyle/>
          <a:p>
            <a:pPr algn="ctr"/>
            <a:r>
              <a:rPr lang="ru-RU" b="1" i="1" dirty="0" smtClean="0">
                <a:solidFill>
                  <a:srgbClr val="002060"/>
                </a:solidFill>
              </a:rPr>
              <a:t> Провели онлайн- </a:t>
            </a:r>
            <a:r>
              <a:rPr lang="ru-RU" b="1" i="1" dirty="0">
                <a:solidFill>
                  <a:srgbClr val="002060"/>
                </a:solidFill>
              </a:rPr>
              <a:t>семинар</a:t>
            </a:r>
            <a:endParaRPr lang="ru-RU" dirty="0">
              <a:solidFill>
                <a:srgbClr val="002060"/>
              </a:solidFill>
            </a:endParaRPr>
          </a:p>
          <a:p>
            <a:pPr algn="ctr"/>
            <a:r>
              <a:rPr lang="ru-RU" b="1" i="1" dirty="0">
                <a:solidFill>
                  <a:srgbClr val="002060"/>
                </a:solidFill>
              </a:rPr>
              <a:t> инструкторов  по физической культуре «Развитие скоростно-силовых качеств у детей старшего дошкольного возраста с помощью игр соревновательного характера, спортивных игр в условиях организации»</a:t>
            </a:r>
            <a:endParaRPr lang="ru-RU" dirty="0">
              <a:solidFill>
                <a:srgbClr val="00206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204864"/>
            <a:ext cx="4032448" cy="3888432"/>
          </a:xfrm>
          <a:prstGeom prst="rect">
            <a:avLst/>
          </a:prstGeom>
          <a:ln>
            <a:noFill/>
          </a:ln>
          <a:effectLst>
            <a:softEdge rad="112500"/>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5755" y="2237511"/>
            <a:ext cx="4824536" cy="3783777"/>
          </a:xfrm>
          <a:prstGeom prst="rect">
            <a:avLst/>
          </a:prstGeom>
          <a:ln>
            <a:noFill/>
          </a:ln>
          <a:effectLst>
            <a:softEdge rad="112500"/>
          </a:effectLst>
        </p:spPr>
      </p:pic>
    </p:spTree>
    <p:extLst>
      <p:ext uri="{BB962C8B-B14F-4D97-AF65-F5344CB8AC3E}">
        <p14:creationId xmlns:p14="http://schemas.microsoft.com/office/powerpoint/2010/main" val="41378185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16632"/>
            <a:ext cx="8568952" cy="646331"/>
          </a:xfrm>
          <a:prstGeom prst="rect">
            <a:avLst/>
          </a:prstGeom>
        </p:spPr>
        <p:txBody>
          <a:bodyPr wrap="square">
            <a:spAutoFit/>
          </a:bodyPr>
          <a:lstStyle/>
          <a:p>
            <a:r>
              <a:rPr lang="ru-RU" b="1" dirty="0">
                <a:solidFill>
                  <a:prstClr val="black"/>
                </a:solidFill>
                <a:latin typeface="Times New Roman" pitchFamily="18" charset="0"/>
                <a:cs typeface="Times New Roman" pitchFamily="18" charset="0"/>
              </a:rPr>
              <a:t>Совместная деятельность педагога с  детьми: </a:t>
            </a:r>
            <a:r>
              <a:rPr lang="ru-RU" b="1" dirty="0" smtClean="0">
                <a:solidFill>
                  <a:prstClr val="black"/>
                </a:solidFill>
                <a:latin typeface="Times New Roman" pitchFamily="18" charset="0"/>
                <a:cs typeface="Times New Roman" pitchFamily="18" charset="0"/>
              </a:rPr>
              <a:t> Зимнее  </a:t>
            </a:r>
            <a:r>
              <a:rPr lang="ru-RU" b="1" dirty="0">
                <a:solidFill>
                  <a:prstClr val="black"/>
                </a:solidFill>
                <a:latin typeface="Times New Roman" pitchFamily="18" charset="0"/>
                <a:cs typeface="Times New Roman" pitchFamily="18" charset="0"/>
              </a:rPr>
              <a:t>спортивное  развлечение в подготовительной группе №2 на тему : «Зимние забавы с Бабой Ягой» </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5810" y="789385"/>
            <a:ext cx="5040560" cy="315829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6090" y="3895788"/>
            <a:ext cx="4502170" cy="296221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924" y="3855288"/>
            <a:ext cx="4326064" cy="3002712"/>
          </a:xfrm>
          <a:prstGeom prst="rect">
            <a:avLst/>
          </a:prstGeom>
        </p:spPr>
      </p:pic>
    </p:spTree>
    <p:extLst>
      <p:ext uri="{BB962C8B-B14F-4D97-AF65-F5344CB8AC3E}">
        <p14:creationId xmlns:p14="http://schemas.microsoft.com/office/powerpoint/2010/main" val="3486417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712968" cy="369332"/>
          </a:xfrm>
          <a:prstGeom prst="rect">
            <a:avLst/>
          </a:prstGeom>
        </p:spPr>
        <p:txBody>
          <a:bodyPr wrap="square">
            <a:spAutoFit/>
          </a:bodyPr>
          <a:lstStyle/>
          <a:p>
            <a:r>
              <a:rPr lang="ru-RU" b="1" dirty="0">
                <a:solidFill>
                  <a:prstClr val="black"/>
                </a:solidFill>
                <a:latin typeface="Times New Roman" pitchFamily="18" charset="0"/>
                <a:cs typeface="Times New Roman" pitchFamily="18" charset="0"/>
              </a:rPr>
              <a:t>Игра-эстафета  в подготовительной  группе №1 : «Мы быстрые и меткие.</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1" y="1556792"/>
            <a:ext cx="8818550" cy="5301208"/>
          </a:xfrm>
          <a:prstGeom prst="rect">
            <a:avLst/>
          </a:prstGeom>
        </p:spPr>
      </p:pic>
    </p:spTree>
    <p:extLst>
      <p:ext uri="{BB962C8B-B14F-4D97-AF65-F5344CB8AC3E}">
        <p14:creationId xmlns:p14="http://schemas.microsoft.com/office/powerpoint/2010/main" val="19593091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568952" cy="369332"/>
          </a:xfrm>
          <a:prstGeom prst="rect">
            <a:avLst/>
          </a:prstGeom>
        </p:spPr>
        <p:txBody>
          <a:bodyPr wrap="square">
            <a:spAutoFit/>
          </a:bodyPr>
          <a:lstStyle/>
          <a:p>
            <a:r>
              <a:rPr lang="ru-RU" b="1" dirty="0">
                <a:solidFill>
                  <a:prstClr val="black"/>
                </a:solidFill>
                <a:latin typeface="Times New Roman" pitchFamily="18" charset="0"/>
                <a:cs typeface="Times New Roman" pitchFamily="18" charset="0"/>
              </a:rPr>
              <a:t>Игра-эстафета  в подготовительной  группе №1 : </a:t>
            </a:r>
            <a:r>
              <a:rPr lang="ru-RU" b="1" dirty="0" smtClean="0">
                <a:solidFill>
                  <a:prstClr val="black"/>
                </a:solidFill>
                <a:latin typeface="Times New Roman" pitchFamily="18" charset="0"/>
                <a:cs typeface="Times New Roman" pitchFamily="18" charset="0"/>
              </a:rPr>
              <a:t>«Кто быстрее».</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768" y="836712"/>
            <a:ext cx="8676456" cy="5934217"/>
          </a:xfrm>
          <a:prstGeom prst="rect">
            <a:avLst/>
          </a:prstGeom>
        </p:spPr>
      </p:pic>
    </p:spTree>
    <p:extLst>
      <p:ext uri="{BB962C8B-B14F-4D97-AF65-F5344CB8AC3E}">
        <p14:creationId xmlns:p14="http://schemas.microsoft.com/office/powerpoint/2010/main" val="11055031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1416" y="188640"/>
            <a:ext cx="1434688" cy="369332"/>
          </a:xfrm>
          <a:prstGeom prst="rect">
            <a:avLst/>
          </a:prstGeom>
        </p:spPr>
        <p:txBody>
          <a:bodyPr wrap="none">
            <a:spAutoFit/>
          </a:bodyPr>
          <a:lstStyle/>
          <a:p>
            <a:pPr algn="ctr"/>
            <a:r>
              <a:rPr lang="ru-RU" b="1" i="1" dirty="0" smtClean="0">
                <a:latin typeface="Times New Roman" pitchFamily="18" charset="0"/>
                <a:cs typeface="Times New Roman" pitchFamily="18" charset="0"/>
              </a:rPr>
              <a:t>Публикации</a:t>
            </a:r>
            <a:endParaRPr lang="ru-RU" b="1" i="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635" y="545780"/>
            <a:ext cx="2592288" cy="367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600250"/>
            <a:ext cx="2525607" cy="3616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07504" y="4293096"/>
            <a:ext cx="8424936" cy="2246769"/>
          </a:xfrm>
          <a:prstGeom prst="rect">
            <a:avLst/>
          </a:prstGeom>
        </p:spPr>
        <p:txBody>
          <a:bodyPr wrap="square">
            <a:spAutoFit/>
          </a:bodyPr>
          <a:lstStyle/>
          <a:p>
            <a:r>
              <a:rPr lang="ru-RU" sz="1400" dirty="0" smtClean="0"/>
              <a:t>-Праздник </a:t>
            </a:r>
            <a:r>
              <a:rPr lang="ru-RU" sz="1400" dirty="0"/>
              <a:t>«Сабантуй» в старших </a:t>
            </a:r>
            <a:r>
              <a:rPr lang="ru-RU" sz="1400" dirty="0" smtClean="0"/>
              <a:t>группах. </a:t>
            </a:r>
          </a:p>
          <a:p>
            <a:r>
              <a:rPr lang="ru-RU" sz="1400" dirty="0"/>
              <a:t>Физкультурный праздник «Папа, мама, я  – спортивный семья» по теме «Я и моя семья» в старшей группе </a:t>
            </a:r>
            <a:endParaRPr lang="ru-RU" sz="1400" dirty="0" smtClean="0"/>
          </a:p>
          <a:p>
            <a:r>
              <a:rPr lang="ru-RU" sz="1400" dirty="0" smtClean="0"/>
              <a:t>-</a:t>
            </a:r>
            <a:r>
              <a:rPr lang="ru-RU" sz="1400" dirty="0"/>
              <a:t>К В Н на тему «Пожарным можешь ты не быть…» в  подготовительной </a:t>
            </a:r>
            <a:r>
              <a:rPr lang="ru-RU" sz="1400" dirty="0" smtClean="0"/>
              <a:t>группе</a:t>
            </a:r>
          </a:p>
          <a:p>
            <a:r>
              <a:rPr lang="ru-RU" sz="1400" dirty="0" smtClean="0"/>
              <a:t>-Физкультурное </a:t>
            </a:r>
            <a:r>
              <a:rPr lang="ru-RU" sz="1400" dirty="0"/>
              <a:t>развлечение «Внимательный пешеход» на тему «Школа безопасности»   в старшей группе </a:t>
            </a:r>
            <a:endParaRPr lang="ru-RU" sz="1400" dirty="0" smtClean="0"/>
          </a:p>
          <a:p>
            <a:r>
              <a:rPr lang="ru-RU" sz="1400" dirty="0" smtClean="0"/>
              <a:t>-</a:t>
            </a:r>
            <a:r>
              <a:rPr lang="ru-RU" sz="1400" dirty="0"/>
              <a:t>Физкультурный досуг «Пожарные на учении» на тему «Школа безопасности» </a:t>
            </a:r>
            <a:endParaRPr lang="ru-RU" sz="1400" dirty="0" smtClean="0"/>
          </a:p>
          <a:p>
            <a:r>
              <a:rPr lang="ru-RU" sz="1400" dirty="0" smtClean="0"/>
              <a:t>-Проект </a:t>
            </a:r>
            <a:r>
              <a:rPr lang="ru-RU" sz="1400" dirty="0"/>
              <a:t>на тему: «Зоркие глазки» </a:t>
            </a:r>
            <a:endParaRPr lang="ru-RU" sz="1400" dirty="0" smtClean="0"/>
          </a:p>
          <a:p>
            <a:r>
              <a:rPr lang="ru-RU" sz="1400" dirty="0" smtClean="0"/>
              <a:t>-Взаимодействие педагогов в создании условий для всестороннего развития личности дошкольника</a:t>
            </a:r>
            <a:endParaRPr lang="ru-RU" sz="1400" dirty="0"/>
          </a:p>
        </p:txBody>
      </p:sp>
    </p:spTree>
    <p:extLst>
      <p:ext uri="{BB962C8B-B14F-4D97-AF65-F5344CB8AC3E}">
        <p14:creationId xmlns:p14="http://schemas.microsoft.com/office/powerpoint/2010/main" val="376802455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1416" y="188640"/>
            <a:ext cx="1434688" cy="369332"/>
          </a:xfrm>
          <a:prstGeom prst="rect">
            <a:avLst/>
          </a:prstGeom>
        </p:spPr>
        <p:txBody>
          <a:bodyPr wrap="none">
            <a:spAutoFit/>
          </a:bodyPr>
          <a:lstStyle/>
          <a:p>
            <a:pPr algn="ctr"/>
            <a:r>
              <a:rPr lang="ru-RU" b="1" i="1" dirty="0" smtClean="0">
                <a:latin typeface="Times New Roman" pitchFamily="18" charset="0"/>
                <a:cs typeface="Times New Roman" pitchFamily="18" charset="0"/>
              </a:rPr>
              <a:t>Публикации</a:t>
            </a:r>
            <a:endParaRPr lang="ru-RU" b="1" i="1" dirty="0">
              <a:latin typeface="Times New Roman" pitchFamily="18" charset="0"/>
              <a:cs typeface="Times New Roman" pitchFamily="18" charset="0"/>
            </a:endParaRPr>
          </a:p>
        </p:txBody>
      </p:sp>
      <p:sp>
        <p:nvSpPr>
          <p:cNvPr id="3" name="Прямоугольник 2"/>
          <p:cNvSpPr/>
          <p:nvPr/>
        </p:nvSpPr>
        <p:spPr>
          <a:xfrm>
            <a:off x="134341" y="5949280"/>
            <a:ext cx="8424936" cy="738664"/>
          </a:xfrm>
          <a:prstGeom prst="rect">
            <a:avLst/>
          </a:prstGeom>
        </p:spPr>
        <p:txBody>
          <a:bodyPr wrap="square">
            <a:spAutoFit/>
          </a:bodyPr>
          <a:lstStyle/>
          <a:p>
            <a:r>
              <a:rPr lang="ru-RU" sz="1400" dirty="0" smtClean="0"/>
              <a:t>-Взаимодействие педагогов в создании условий для всестороннего развития личности дошкольника</a:t>
            </a:r>
          </a:p>
          <a:p>
            <a:r>
              <a:rPr lang="ru-RU" sz="1400" dirty="0" smtClean="0"/>
              <a:t>- Башкирская народная сказка «</a:t>
            </a:r>
            <a:r>
              <a:rPr lang="ru-RU" sz="1400" dirty="0" err="1" smtClean="0"/>
              <a:t>Йылан</a:t>
            </a:r>
            <a:r>
              <a:rPr lang="ru-RU" sz="1400" dirty="0" smtClean="0"/>
              <a:t> </a:t>
            </a:r>
            <a:r>
              <a:rPr lang="ru-RU" sz="1400" dirty="0" err="1" smtClean="0"/>
              <a:t>малай</a:t>
            </a:r>
            <a:r>
              <a:rPr lang="ru-RU" sz="1400" dirty="0" smtClean="0"/>
              <a:t>»</a:t>
            </a:r>
            <a:endParaRPr lang="ru-RU" sz="14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33948" y="557972"/>
            <a:ext cx="2625722" cy="3591108"/>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536812"/>
            <a:ext cx="2851131" cy="3702685"/>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121" y="536812"/>
            <a:ext cx="3491879" cy="245391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08304" y="3141711"/>
            <a:ext cx="1540331" cy="2195572"/>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097" y="3328909"/>
            <a:ext cx="1875749" cy="2420888"/>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8166" y="3284984"/>
            <a:ext cx="1707654" cy="2276872"/>
          </a:xfrm>
          <a:prstGeom prst="rect">
            <a:avLst/>
          </a:prstGeom>
        </p:spPr>
      </p:pic>
    </p:spTree>
    <p:extLst>
      <p:ext uri="{BB962C8B-B14F-4D97-AF65-F5344CB8AC3E}">
        <p14:creationId xmlns:p14="http://schemas.microsoft.com/office/powerpoint/2010/main" val="30270583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68989" y="188640"/>
            <a:ext cx="1619546" cy="369332"/>
          </a:xfrm>
          <a:prstGeom prst="rect">
            <a:avLst/>
          </a:prstGeom>
        </p:spPr>
        <p:txBody>
          <a:bodyPr wrap="none">
            <a:spAutoFit/>
          </a:bodyPr>
          <a:lstStyle/>
          <a:p>
            <a:pPr algn="ctr"/>
            <a:r>
              <a:rPr lang="ru-RU" b="1" i="1" dirty="0" smtClean="0">
                <a:latin typeface="Times New Roman" pitchFamily="18" charset="0"/>
                <a:cs typeface="Times New Roman" pitchFamily="18" charset="0"/>
              </a:rPr>
              <a:t>Достижения </a:t>
            </a:r>
            <a:endParaRPr lang="ru-RU" b="1" i="1" dirty="0">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3937" y="557972"/>
            <a:ext cx="2168143" cy="3066874"/>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557972"/>
            <a:ext cx="2168143" cy="3066874"/>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557972"/>
            <a:ext cx="2088232" cy="2953839"/>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8" y="3695093"/>
            <a:ext cx="2080156" cy="2942414"/>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77661" y="3624846"/>
            <a:ext cx="2214419" cy="3132332"/>
          </a:xfrm>
          <a:prstGeom prst="rect">
            <a:avLst/>
          </a:prstGeom>
        </p:spPr>
      </p:pic>
      <p:pic>
        <p:nvPicPr>
          <p:cNvPr id="25" name="Рисунок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40152" y="3629619"/>
            <a:ext cx="2214419" cy="3132332"/>
          </a:xfrm>
          <a:prstGeom prst="rect">
            <a:avLst/>
          </a:prstGeom>
        </p:spPr>
      </p:pic>
    </p:spTree>
    <p:extLst>
      <p:ext uri="{BB962C8B-B14F-4D97-AF65-F5344CB8AC3E}">
        <p14:creationId xmlns:p14="http://schemas.microsoft.com/office/powerpoint/2010/main" val="22799434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68989" y="188640"/>
            <a:ext cx="1619546" cy="369332"/>
          </a:xfrm>
          <a:prstGeom prst="rect">
            <a:avLst/>
          </a:prstGeom>
        </p:spPr>
        <p:txBody>
          <a:bodyPr wrap="none">
            <a:spAutoFit/>
          </a:bodyPr>
          <a:lstStyle/>
          <a:p>
            <a:pPr algn="ctr"/>
            <a:r>
              <a:rPr lang="ru-RU" b="1" i="1" dirty="0" smtClean="0">
                <a:latin typeface="Times New Roman" pitchFamily="18" charset="0"/>
                <a:cs typeface="Times New Roman" pitchFamily="18" charset="0"/>
              </a:rPr>
              <a:t>Достижения </a:t>
            </a:r>
            <a:endParaRPr lang="ru-RU" b="1" i="1"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904" y="576388"/>
            <a:ext cx="4098858" cy="2897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3290"/>
            <a:ext cx="4141222" cy="2927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318" y="3717032"/>
            <a:ext cx="4068443" cy="2918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80438" y="3494462"/>
            <a:ext cx="2183601" cy="314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4039" y="3540950"/>
            <a:ext cx="2149183" cy="309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4694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76699"/>
            <a:ext cx="2411946" cy="3575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47736"/>
            <a:ext cx="2598532" cy="3698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91583"/>
            <a:ext cx="2329667" cy="365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521" y="3501008"/>
            <a:ext cx="2232248" cy="314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83769" y="3547895"/>
            <a:ext cx="2017109" cy="31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1821" y="3601401"/>
            <a:ext cx="2096108" cy="3046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07929" y="3652245"/>
            <a:ext cx="2093492" cy="3061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59968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Пользователь\Desktop\фото садик\O9774PfdQ0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7784" y="116632"/>
            <a:ext cx="3695733" cy="2771800"/>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5" y="3043012"/>
            <a:ext cx="2736304" cy="3648405"/>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7824" y="3043011"/>
            <a:ext cx="2736305" cy="3648406"/>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1677" y="4275910"/>
            <a:ext cx="3131840" cy="2348880"/>
          </a:xfrm>
          <a:prstGeom prst="rect">
            <a:avLst/>
          </a:prstGeom>
        </p:spPr>
      </p:pic>
      <p:sp>
        <p:nvSpPr>
          <p:cNvPr id="5" name="Прямоугольник 4"/>
          <p:cNvSpPr/>
          <p:nvPr/>
        </p:nvSpPr>
        <p:spPr>
          <a:xfrm>
            <a:off x="670595" y="148534"/>
            <a:ext cx="1610121" cy="369332"/>
          </a:xfrm>
          <a:prstGeom prst="rect">
            <a:avLst/>
          </a:prstGeom>
        </p:spPr>
        <p:txBody>
          <a:bodyPr wrap="none">
            <a:spAutoFit/>
          </a:bodyPr>
          <a:lstStyle/>
          <a:p>
            <a:pPr algn="ctr"/>
            <a:r>
              <a:rPr lang="ru-RU" b="1" i="1" dirty="0" smtClean="0">
                <a:latin typeface="Times New Roman" pitchFamily="18" charset="0"/>
                <a:cs typeface="Times New Roman" pitchFamily="18" charset="0"/>
              </a:rPr>
              <a:t>Безопасность</a:t>
            </a:r>
            <a:endParaRPr lang="ru-RU" b="1" i="1" dirty="0">
              <a:latin typeface="Times New Roman" pitchFamily="18" charset="0"/>
              <a:cs typeface="Times New Roman" pitchFamily="18" charset="0"/>
            </a:endParaRPr>
          </a:p>
        </p:txBody>
      </p:sp>
    </p:spTree>
    <p:extLst>
      <p:ext uri="{BB962C8B-B14F-4D97-AF65-F5344CB8AC3E}">
        <p14:creationId xmlns:p14="http://schemas.microsoft.com/office/powerpoint/2010/main" val="28511072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527" y="395898"/>
            <a:ext cx="2609274" cy="365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5856" y="404664"/>
            <a:ext cx="2515500" cy="365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03828" y="406479"/>
            <a:ext cx="2524552" cy="366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526" y="3947863"/>
            <a:ext cx="4059065" cy="291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51916" y="3929660"/>
            <a:ext cx="4176464" cy="288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9908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6308304"/>
            <a:ext cx="7631493" cy="369332"/>
          </a:xfrm>
          <a:prstGeom prst="rect">
            <a:avLst/>
          </a:prstGeom>
          <a:noFill/>
        </p:spPr>
        <p:txBody>
          <a:bodyPr wrap="square" rtlCol="0">
            <a:spAutoFit/>
          </a:bodyPr>
          <a:lstStyle/>
          <a:p>
            <a:pPr algn="ctr"/>
            <a:r>
              <a:rPr lang="ru-RU" b="1" i="1" dirty="0" smtClean="0">
                <a:latin typeface="Times New Roman" pitchFamily="18" charset="0"/>
                <a:cs typeface="Times New Roman" pitchFamily="18" charset="0"/>
              </a:rPr>
              <a:t>Предметная среда </a:t>
            </a:r>
            <a:endParaRPr lang="ru-RU" b="1" i="1" dirty="0">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425" y="188640"/>
            <a:ext cx="8531762" cy="5143500"/>
          </a:xfrm>
          <a:prstGeom prst="rect">
            <a:avLst/>
          </a:prstGeom>
        </p:spPr>
      </p:pic>
    </p:spTree>
    <p:extLst>
      <p:ext uri="{BB962C8B-B14F-4D97-AF65-F5344CB8AC3E}">
        <p14:creationId xmlns:p14="http://schemas.microsoft.com/office/powerpoint/2010/main" val="2180028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332656"/>
            <a:ext cx="8136904" cy="5847755"/>
          </a:xfrm>
          <a:prstGeom prst="rect">
            <a:avLst/>
          </a:prstGeom>
          <a:noFill/>
        </p:spPr>
        <p:txBody>
          <a:bodyPr wrap="square" rtlCol="0">
            <a:spAutoFit/>
          </a:bodyPr>
          <a:lstStyle/>
          <a:p>
            <a:r>
              <a:rPr lang="ru-RU" dirty="0"/>
              <a:t> </a:t>
            </a:r>
          </a:p>
          <a:p>
            <a:r>
              <a:rPr lang="ru-RU" b="1" i="1" dirty="0">
                <a:solidFill>
                  <a:srgbClr val="002060"/>
                </a:solidFill>
              </a:rPr>
              <a:t>Двигательная деятельность</a:t>
            </a:r>
            <a:r>
              <a:rPr lang="ru-RU" dirty="0">
                <a:solidFill>
                  <a:srgbClr val="002060"/>
                </a:solidFill>
              </a:rPr>
              <a:t> - </a:t>
            </a:r>
            <a:r>
              <a:rPr lang="ru-RU" sz="1600" dirty="0">
                <a:solidFill>
                  <a:srgbClr val="002060"/>
                </a:solidFill>
                <a:latin typeface="Times New Roman" pitchFamily="18" charset="0"/>
                <a:cs typeface="Times New Roman" pitchFamily="18" charset="0"/>
              </a:rPr>
              <a:t>одно из необходимых условий поддержания нормального функционального состояния детей, естественная биологическая потребность в движении. Она способствует совершенствованию деятельности основных физиологических систем организма (нервной, сердечно сосудистой, дыхательной), физическому и нервно-психическому развитию.</a:t>
            </a:r>
          </a:p>
          <a:p>
            <a:r>
              <a:rPr lang="ru-RU" sz="1600" dirty="0">
                <a:solidFill>
                  <a:srgbClr val="002060"/>
                </a:solidFill>
                <a:latin typeface="Times New Roman" pitchFamily="18" charset="0"/>
                <a:cs typeface="Times New Roman" pitchFamily="18" charset="0"/>
              </a:rPr>
              <a:t>К ней относится:</a:t>
            </a:r>
          </a:p>
          <a:p>
            <a:r>
              <a:rPr lang="ru-RU" sz="1600" dirty="0">
                <a:solidFill>
                  <a:srgbClr val="002060"/>
                </a:solidFill>
                <a:latin typeface="Times New Roman" pitchFamily="18" charset="0"/>
                <a:cs typeface="Times New Roman" pitchFamily="18" charset="0"/>
              </a:rPr>
              <a:t>Утренняя гимнастика</a:t>
            </a:r>
          </a:p>
          <a:p>
            <a:r>
              <a:rPr lang="ru-RU" sz="1600" dirty="0">
                <a:solidFill>
                  <a:srgbClr val="002060"/>
                </a:solidFill>
                <a:latin typeface="Times New Roman" pitchFamily="18" charset="0"/>
                <a:cs typeface="Times New Roman" pitchFamily="18" charset="0"/>
              </a:rPr>
              <a:t>Физическая культура</a:t>
            </a:r>
          </a:p>
          <a:p>
            <a:r>
              <a:rPr lang="ru-RU" sz="1600" dirty="0" smtClean="0">
                <a:solidFill>
                  <a:srgbClr val="002060"/>
                </a:solidFill>
                <a:latin typeface="Times New Roman" pitchFamily="18" charset="0"/>
                <a:cs typeface="Times New Roman" pitchFamily="18" charset="0"/>
              </a:rPr>
              <a:t>Подвижные </a:t>
            </a:r>
            <a:r>
              <a:rPr lang="ru-RU" sz="1600" dirty="0">
                <a:solidFill>
                  <a:srgbClr val="002060"/>
                </a:solidFill>
                <a:latin typeface="Times New Roman" pitchFamily="18" charset="0"/>
                <a:cs typeface="Times New Roman" pitchFamily="18" charset="0"/>
              </a:rPr>
              <a:t>игры</a:t>
            </a:r>
          </a:p>
          <a:p>
            <a:r>
              <a:rPr lang="ru-RU" sz="1600" dirty="0">
                <a:solidFill>
                  <a:srgbClr val="002060"/>
                </a:solidFill>
                <a:latin typeface="Times New Roman" pitchFamily="18" charset="0"/>
                <a:cs typeface="Times New Roman" pitchFamily="18" charset="0"/>
              </a:rPr>
              <a:t>Гимнастика после дневного сна</a:t>
            </a:r>
          </a:p>
          <a:p>
            <a:r>
              <a:rPr lang="ru-RU" sz="1600" dirty="0">
                <a:solidFill>
                  <a:srgbClr val="002060"/>
                </a:solidFill>
                <a:latin typeface="Times New Roman" pitchFamily="18" charset="0"/>
                <a:cs typeface="Times New Roman" pitchFamily="18" charset="0"/>
              </a:rPr>
              <a:t>Спортивные игры и упражнения</a:t>
            </a:r>
          </a:p>
          <a:p>
            <a:r>
              <a:rPr lang="ru-RU" sz="1600" dirty="0">
                <a:solidFill>
                  <a:srgbClr val="002060"/>
                </a:solidFill>
                <a:latin typeface="Times New Roman" pitchFamily="18" charset="0"/>
                <a:cs typeface="Times New Roman" pitchFamily="18" charset="0"/>
              </a:rPr>
              <a:t>Кружки</a:t>
            </a:r>
          </a:p>
          <a:p>
            <a:r>
              <a:rPr lang="ru-RU" sz="1600" dirty="0">
                <a:solidFill>
                  <a:srgbClr val="002060"/>
                </a:solidFill>
                <a:latin typeface="Times New Roman" pitchFamily="18" charset="0"/>
                <a:cs typeface="Times New Roman" pitchFamily="18" charset="0"/>
              </a:rPr>
              <a:t>Секции</a:t>
            </a:r>
          </a:p>
          <a:p>
            <a:r>
              <a:rPr lang="ru-RU" sz="1600" dirty="0">
                <a:solidFill>
                  <a:srgbClr val="002060"/>
                </a:solidFill>
                <a:latin typeface="Times New Roman" pitchFamily="18" charset="0"/>
                <a:cs typeface="Times New Roman" pitchFamily="18" charset="0"/>
              </a:rPr>
              <a:t>День здоровья</a:t>
            </a:r>
          </a:p>
          <a:p>
            <a:r>
              <a:rPr lang="ru-RU" sz="1600" dirty="0">
                <a:solidFill>
                  <a:srgbClr val="002060"/>
                </a:solidFill>
                <a:latin typeface="Times New Roman" pitchFamily="18" charset="0"/>
                <a:cs typeface="Times New Roman" pitchFamily="18" charset="0"/>
              </a:rPr>
              <a:t>Олимпиада</a:t>
            </a:r>
          </a:p>
          <a:p>
            <a:r>
              <a:rPr lang="ru-RU" sz="1600" dirty="0">
                <a:solidFill>
                  <a:srgbClr val="002060"/>
                </a:solidFill>
                <a:latin typeface="Times New Roman" pitchFamily="18" charset="0"/>
                <a:cs typeface="Times New Roman" pitchFamily="18" charset="0"/>
              </a:rPr>
              <a:t>Прогулки-экскурсии</a:t>
            </a:r>
          </a:p>
          <a:p>
            <a:r>
              <a:rPr lang="ru-RU" sz="1600" dirty="0">
                <a:solidFill>
                  <a:srgbClr val="002060"/>
                </a:solidFill>
                <a:latin typeface="Times New Roman" pitchFamily="18" charset="0"/>
                <a:cs typeface="Times New Roman" pitchFamily="18" charset="0"/>
              </a:rPr>
              <a:t>Занятия по валеологии и экологии</a:t>
            </a:r>
          </a:p>
          <a:p>
            <a:r>
              <a:rPr lang="ru-RU" sz="1600" dirty="0">
                <a:solidFill>
                  <a:srgbClr val="002060"/>
                </a:solidFill>
                <a:latin typeface="Times New Roman" pitchFamily="18" charset="0"/>
                <a:cs typeface="Times New Roman" pitchFamily="18" charset="0"/>
              </a:rPr>
              <a:t>Занятия по ОБЖ</a:t>
            </a:r>
          </a:p>
          <a:p>
            <a:r>
              <a:rPr lang="ru-RU" sz="1600" dirty="0">
                <a:solidFill>
                  <a:srgbClr val="002060"/>
                </a:solidFill>
                <a:latin typeface="Times New Roman" pitchFamily="18" charset="0"/>
                <a:cs typeface="Times New Roman" pitchFamily="18" charset="0"/>
              </a:rPr>
              <a:t>Спортивные праздники</a:t>
            </a:r>
          </a:p>
          <a:p>
            <a:r>
              <a:rPr lang="ru-RU" sz="1600" dirty="0">
                <a:solidFill>
                  <a:srgbClr val="002060"/>
                </a:solidFill>
                <a:latin typeface="Times New Roman" pitchFamily="18" charset="0"/>
                <a:cs typeface="Times New Roman" pitchFamily="18" charset="0"/>
              </a:rPr>
              <a:t>Развлечения</a:t>
            </a:r>
          </a:p>
          <a:p>
            <a:r>
              <a:rPr lang="ru-RU" sz="1600" dirty="0">
                <a:solidFill>
                  <a:srgbClr val="002060"/>
                </a:solidFill>
                <a:latin typeface="Times New Roman" pitchFamily="18" charset="0"/>
                <a:cs typeface="Times New Roman" pitchFamily="18" charset="0"/>
              </a:rPr>
              <a:t>Спортивные досуги</a:t>
            </a:r>
          </a:p>
          <a:p>
            <a:r>
              <a:rPr lang="ru-RU" dirty="0">
                <a:solidFill>
                  <a:srgbClr val="002060"/>
                </a:solidFill>
              </a:rPr>
              <a:t> </a:t>
            </a:r>
          </a:p>
        </p:txBody>
      </p:sp>
    </p:spTree>
    <p:extLst>
      <p:ext uri="{BB962C8B-B14F-4D97-AF65-F5344CB8AC3E}">
        <p14:creationId xmlns:p14="http://schemas.microsoft.com/office/powerpoint/2010/main" val="2734317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Пользователь\Desktop\фото садик\yQNeFJlMtH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40184"/>
            <a:ext cx="7776864" cy="583264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11560" y="6072832"/>
            <a:ext cx="7776864" cy="400110"/>
          </a:xfrm>
          <a:prstGeom prst="rect">
            <a:avLst/>
          </a:prstGeom>
          <a:noFill/>
        </p:spPr>
        <p:txBody>
          <a:bodyPr wrap="square" rtlCol="0">
            <a:spAutoFit/>
          </a:bodyPr>
          <a:lstStyle/>
          <a:p>
            <a:pPr algn="ctr"/>
            <a:r>
              <a:rPr lang="ru-RU" sz="2000" b="1" i="1" dirty="0" smtClean="0">
                <a:solidFill>
                  <a:srgbClr val="002060"/>
                </a:solidFill>
                <a:latin typeface="Times New Roman" pitchFamily="18" charset="0"/>
                <a:cs typeface="Times New Roman" pitchFamily="18" charset="0"/>
              </a:rPr>
              <a:t>Утренняя гимнастика с гимнастическими палками.</a:t>
            </a:r>
            <a:endParaRPr lang="ru-RU" sz="20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591821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1475</TotalTime>
  <Words>687</Words>
  <Application>Microsoft Office PowerPoint</Application>
  <PresentationFormat>Экран (4:3)</PresentationFormat>
  <Paragraphs>119</Paragraphs>
  <Slides>60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60</vt:i4>
      </vt:variant>
    </vt:vector>
  </HeadingPairs>
  <TitlesOfParts>
    <vt:vector size="61" baseType="lpstr">
      <vt:lpstr>Эркер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ussr1</cp:lastModifiedBy>
  <cp:revision>101</cp:revision>
  <dcterms:created xsi:type="dcterms:W3CDTF">2021-11-26T06:20:22Z</dcterms:created>
  <dcterms:modified xsi:type="dcterms:W3CDTF">2022-03-02T10:01:59Z</dcterms:modified>
</cp:coreProperties>
</file>